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23"/>
  </p:notesMasterIdLst>
  <p:sldIdLst>
    <p:sldId id="256" r:id="rId2"/>
    <p:sldId id="258" r:id="rId3"/>
    <p:sldId id="261" r:id="rId4"/>
    <p:sldId id="257" r:id="rId5"/>
    <p:sldId id="305" r:id="rId6"/>
    <p:sldId id="278" r:id="rId7"/>
    <p:sldId id="316" r:id="rId8"/>
    <p:sldId id="270" r:id="rId9"/>
    <p:sldId id="317" r:id="rId10"/>
    <p:sldId id="267" r:id="rId11"/>
    <p:sldId id="300" r:id="rId12"/>
    <p:sldId id="264" r:id="rId13"/>
    <p:sldId id="318" r:id="rId14"/>
    <p:sldId id="259" r:id="rId15"/>
    <p:sldId id="271" r:id="rId16"/>
    <p:sldId id="263" r:id="rId17"/>
    <p:sldId id="319" r:id="rId18"/>
    <p:sldId id="306" r:id="rId19"/>
    <p:sldId id="301" r:id="rId20"/>
    <p:sldId id="260" r:id="rId21"/>
    <p:sldId id="284" r:id="rId22"/>
  </p:sldIdLst>
  <p:sldSz cx="9144000" cy="5143500" type="screen16x9"/>
  <p:notesSz cx="6735763" cy="9866313"/>
  <p:embeddedFontLst>
    <p:embeddedFont>
      <p:font typeface="Arvo" panose="020B0604020202020204" charset="0"/>
      <p:regular r:id="rId24"/>
      <p:bold r:id="rId25"/>
      <p:italic r:id="rId26"/>
      <p:boldItalic r:id="rId27"/>
    </p:embeddedFont>
    <p:embeddedFont>
      <p:font typeface="Roboto Condensed" panose="020F0502020204030204" pitchFamily="2" charset="0"/>
      <p:regular r:id="rId28"/>
      <p:bold r:id="rId29"/>
      <p:italic r:id="rId30"/>
      <p:boldItalic r:id="rId31"/>
    </p:embeddedFont>
    <p:embeddedFont>
      <p:font typeface="Roboto Condensed Light" panose="020F0502020204030204" pitchFamily="2" charset="0"/>
      <p:regular r:id="rId32"/>
      <p:bold r:id="rId33"/>
      <p:italic r:id="rId34"/>
      <p:bold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929C1DAA-582B-4C08-A6FE-5E1B34F7EB3D}">
          <p14:sldIdLst>
            <p14:sldId id="256"/>
          </p14:sldIdLst>
        </p14:section>
        <p14:section name="Untitled Section" id="{0449A999-852E-4384-A5E5-0445541A7FBD}">
          <p14:sldIdLst>
            <p14:sldId id="258"/>
            <p14:sldId id="261"/>
            <p14:sldId id="257"/>
            <p14:sldId id="305"/>
            <p14:sldId id="278"/>
            <p14:sldId id="316"/>
            <p14:sldId id="270"/>
          </p14:sldIdLst>
        </p14:section>
        <p14:section name="Untitled Section" id="{119F95F0-EA70-4E4F-BC85-CEAF03AEBDE6}">
          <p14:sldIdLst>
            <p14:sldId id="317"/>
            <p14:sldId id="267"/>
            <p14:sldId id="300"/>
            <p14:sldId id="264"/>
            <p14:sldId id="318"/>
            <p14:sldId id="259"/>
            <p14:sldId id="271"/>
            <p14:sldId id="263"/>
            <p14:sldId id="319"/>
            <p14:sldId id="306"/>
            <p14:sldId id="301"/>
            <p14:sldId id="260"/>
            <p14:sldId id="28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5BD4D2-46C5-4EC9-A0B4-1638C9073EE6}">
  <a:tblStyle styleId="{5F5BD4D2-46C5-4EC9-A0B4-1638C9073EE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700"/>
  </p:normalViewPr>
  <p:slideViewPr>
    <p:cSldViewPr snapToGrid="0">
      <p:cViewPr varScale="1">
        <p:scale>
          <a:sx n="140" d="100"/>
          <a:sy n="140" d="100"/>
        </p:scale>
        <p:origin x="726"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font" Target="fonts/font12.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79375" y="739775"/>
            <a:ext cx="6578600" cy="370046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73577" y="4686499"/>
            <a:ext cx="5388610" cy="4439841"/>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0822025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8" name="Shape 318"/>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1" name="Shape 281"/>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380602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1" name="Shape 281"/>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1" name="Shape 281"/>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Shape 386"/>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7" name="Shape 387"/>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422964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110150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1" name="Shape 211"/>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7" name="Shape 227"/>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664266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992208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2" name="Shape 492"/>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2" name="Shape 492"/>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Shape 373"/>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4" name="Shape 374"/>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Shape 373"/>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4" name="Shape 374"/>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Shape 10"/>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11" name="Shape 11"/>
          <p:cNvGrpSpPr/>
          <p:nvPr/>
        </p:nvGrpSpPr>
        <p:grpSpPr>
          <a:xfrm>
            <a:off x="0" y="-7088"/>
            <a:ext cx="8661398" cy="5150588"/>
            <a:chOff x="0" y="-7088"/>
            <a:chExt cx="8661398" cy="5150588"/>
          </a:xfrm>
        </p:grpSpPr>
        <p:sp>
          <p:nvSpPr>
            <p:cNvPr id="12" name="Shape 1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13"/>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14" name="Shape 14"/>
          <p:cNvGrpSpPr/>
          <p:nvPr/>
        </p:nvGrpSpPr>
        <p:grpSpPr>
          <a:xfrm rot="10800000" flipH="1">
            <a:off x="1" y="1090763"/>
            <a:ext cx="8847502" cy="2961975"/>
            <a:chOff x="-8178042" y="-4493254"/>
            <a:chExt cx="19483598" cy="6522736"/>
          </a:xfrm>
        </p:grpSpPr>
        <p:sp>
          <p:nvSpPr>
            <p:cNvPr id="15" name="Shape 15"/>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16" name="Shape 16"/>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17" name="Shape 17"/>
          <p:cNvGrpSpPr/>
          <p:nvPr/>
        </p:nvGrpSpPr>
        <p:grpSpPr>
          <a:xfrm>
            <a:off x="3677236" y="4278349"/>
            <a:ext cx="5480829" cy="432996"/>
            <a:chOff x="5582265" y="4646738"/>
            <a:chExt cx="5480829" cy="432996"/>
          </a:xfrm>
        </p:grpSpPr>
        <p:sp>
          <p:nvSpPr>
            <p:cNvPr id="18" name="Shape 18"/>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9" name="Shape 19"/>
            <p:cNvGrpSpPr/>
            <p:nvPr/>
          </p:nvGrpSpPr>
          <p:grpSpPr>
            <a:xfrm flipH="1">
              <a:off x="5585232" y="4646738"/>
              <a:ext cx="5477861" cy="304551"/>
              <a:chOff x="-24158748" y="330075"/>
              <a:chExt cx="30568423" cy="1699506"/>
            </a:xfrm>
          </p:grpSpPr>
          <p:sp>
            <p:nvSpPr>
              <p:cNvPr id="20" name="Shape 20"/>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1" name="Shape 21"/>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2" name="Shape 22"/>
          <p:cNvSpPr txBox="1">
            <a:spLocks noGrp="1"/>
          </p:cNvSpPr>
          <p:nvPr>
            <p:ph type="ctrTitle"/>
          </p:nvPr>
        </p:nvSpPr>
        <p:spPr>
          <a:xfrm>
            <a:off x="685800" y="1090750"/>
            <a:ext cx="5367900" cy="29619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23"/>
        <p:cNvGrpSpPr/>
        <p:nvPr/>
      </p:nvGrpSpPr>
      <p:grpSpPr>
        <a:xfrm>
          <a:off x="0" y="0"/>
          <a:ext cx="0" cy="0"/>
          <a:chOff x="0" y="0"/>
          <a:chExt cx="0" cy="0"/>
        </a:xfrm>
      </p:grpSpPr>
      <p:sp>
        <p:nvSpPr>
          <p:cNvPr id="24" name="Shape 24"/>
          <p:cNvSpPr/>
          <p:nvPr/>
        </p:nvSpPr>
        <p:spPr>
          <a:xfrm>
            <a:off x="5697214" y="2635519"/>
            <a:ext cx="889200" cy="296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25" name="Shape 25"/>
          <p:cNvGrpSpPr/>
          <p:nvPr/>
        </p:nvGrpSpPr>
        <p:grpSpPr>
          <a:xfrm>
            <a:off x="0" y="-7088"/>
            <a:ext cx="8661398" cy="5150588"/>
            <a:chOff x="0" y="-7088"/>
            <a:chExt cx="8661398" cy="5150588"/>
          </a:xfrm>
        </p:grpSpPr>
        <p:sp>
          <p:nvSpPr>
            <p:cNvPr id="26" name="Shape 26"/>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 name="Shape 27"/>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28" name="Shape 28"/>
          <p:cNvGrpSpPr/>
          <p:nvPr/>
        </p:nvGrpSpPr>
        <p:grpSpPr>
          <a:xfrm rot="10800000" flipH="1">
            <a:off x="-2" y="2924826"/>
            <a:ext cx="6589087" cy="2027268"/>
            <a:chOff x="-9894852" y="-4493254"/>
            <a:chExt cx="21200407" cy="6522740"/>
          </a:xfrm>
        </p:grpSpPr>
        <p:sp>
          <p:nvSpPr>
            <p:cNvPr id="29" name="Shape 29"/>
            <p:cNvSpPr/>
            <p:nvPr/>
          </p:nvSpPr>
          <p:spPr>
            <a:xfrm>
              <a:off x="-9894852" y="-4493114"/>
              <a:ext cx="146853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0" name="Shape 30"/>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31" name="Shape 31"/>
          <p:cNvGrpSpPr/>
          <p:nvPr/>
        </p:nvGrpSpPr>
        <p:grpSpPr>
          <a:xfrm>
            <a:off x="6946842" y="4472723"/>
            <a:ext cx="2202830" cy="670795"/>
            <a:chOff x="5575242" y="4472723"/>
            <a:chExt cx="2202830" cy="670795"/>
          </a:xfrm>
        </p:grpSpPr>
        <p:sp>
          <p:nvSpPr>
            <p:cNvPr id="32" name="Shape 32"/>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33" name="Shape 33"/>
            <p:cNvGrpSpPr/>
            <p:nvPr/>
          </p:nvGrpSpPr>
          <p:grpSpPr>
            <a:xfrm flipH="1">
              <a:off x="5734850" y="4472723"/>
              <a:ext cx="2040837" cy="670795"/>
              <a:chOff x="1297954" y="330075"/>
              <a:chExt cx="5169293" cy="1699506"/>
            </a:xfrm>
          </p:grpSpPr>
          <p:sp>
            <p:nvSpPr>
              <p:cNvPr id="34" name="Shape 34"/>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35" name="Shape 3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36" name="Shape 36"/>
            <p:cNvGrpSpPr/>
            <p:nvPr/>
          </p:nvGrpSpPr>
          <p:grpSpPr>
            <a:xfrm flipH="1">
              <a:off x="5578209" y="4646738"/>
              <a:ext cx="2199863" cy="304563"/>
              <a:chOff x="-5827153" y="330075"/>
              <a:chExt cx="12276019" cy="1699569"/>
            </a:xfrm>
          </p:grpSpPr>
          <p:sp>
            <p:nvSpPr>
              <p:cNvPr id="37" name="Shape 37"/>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38" name="Shape 38"/>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39" name="Shape 39"/>
          <p:cNvSpPr txBox="1">
            <a:spLocks noGrp="1"/>
          </p:cNvSpPr>
          <p:nvPr>
            <p:ph type="ctrTitle"/>
          </p:nvPr>
        </p:nvSpPr>
        <p:spPr>
          <a:xfrm>
            <a:off x="463525" y="2871148"/>
            <a:ext cx="4094400" cy="1159800"/>
          </a:xfrm>
          <a:prstGeom prst="rect">
            <a:avLst/>
          </a:prstGeom>
        </p:spPr>
        <p:txBody>
          <a:bodyPr spcFirstLastPara="1" wrap="square" lIns="91425" tIns="91425" rIns="91425" bIns="91425" anchor="b" anchorCtr="0"/>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40" name="Shape 40"/>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lstStyle>
            <a:lvl1pPr lvl="0" rtl="0">
              <a:spcBef>
                <a:spcPts val="0"/>
              </a:spcBef>
              <a:spcAft>
                <a:spcPts val="0"/>
              </a:spcAft>
              <a:buClr>
                <a:srgbClr val="FF9800"/>
              </a:buClr>
              <a:buSzPts val="2000"/>
              <a:buNone/>
              <a:defRPr sz="2000">
                <a:solidFill>
                  <a:srgbClr val="FF9800"/>
                </a:solidFill>
              </a:defRPr>
            </a:lvl1pPr>
            <a:lvl2pPr lvl="1" rtl="0">
              <a:spcBef>
                <a:spcPts val="1000"/>
              </a:spcBef>
              <a:spcAft>
                <a:spcPts val="0"/>
              </a:spcAft>
              <a:buClr>
                <a:srgbClr val="FF9800"/>
              </a:buClr>
              <a:buSzPts val="2000"/>
              <a:buNone/>
              <a:defRPr sz="2000">
                <a:solidFill>
                  <a:srgbClr val="FF9800"/>
                </a:solidFill>
              </a:defRPr>
            </a:lvl2pPr>
            <a:lvl3pPr lvl="2" rtl="0">
              <a:spcBef>
                <a:spcPts val="1000"/>
              </a:spcBef>
              <a:spcAft>
                <a:spcPts val="0"/>
              </a:spcAft>
              <a:buClr>
                <a:srgbClr val="FF9800"/>
              </a:buClr>
              <a:buSzPts val="2000"/>
              <a:buNone/>
              <a:defRPr sz="2000">
                <a:solidFill>
                  <a:srgbClr val="FF9800"/>
                </a:solidFill>
              </a:defRPr>
            </a:lvl3pPr>
            <a:lvl4pPr lvl="3" rtl="0">
              <a:spcBef>
                <a:spcPts val="1000"/>
              </a:spcBef>
              <a:spcAft>
                <a:spcPts val="0"/>
              </a:spcAft>
              <a:buClr>
                <a:srgbClr val="FF9800"/>
              </a:buClr>
              <a:buSzPts val="2000"/>
              <a:buNone/>
              <a:defRPr sz="2000">
                <a:solidFill>
                  <a:srgbClr val="FF9800"/>
                </a:solidFill>
              </a:defRPr>
            </a:lvl4pPr>
            <a:lvl5pPr lvl="4" rtl="0">
              <a:spcBef>
                <a:spcPts val="1000"/>
              </a:spcBef>
              <a:spcAft>
                <a:spcPts val="0"/>
              </a:spcAft>
              <a:buClr>
                <a:srgbClr val="FF9800"/>
              </a:buClr>
              <a:buSzPts val="2000"/>
              <a:buNone/>
              <a:defRPr sz="2000">
                <a:solidFill>
                  <a:srgbClr val="FF9800"/>
                </a:solidFill>
              </a:defRPr>
            </a:lvl5pPr>
            <a:lvl6pPr lvl="5" rtl="0">
              <a:spcBef>
                <a:spcPts val="1000"/>
              </a:spcBef>
              <a:spcAft>
                <a:spcPts val="0"/>
              </a:spcAft>
              <a:buClr>
                <a:srgbClr val="FF9800"/>
              </a:buClr>
              <a:buSzPts val="2000"/>
              <a:buNone/>
              <a:defRPr sz="2000">
                <a:solidFill>
                  <a:srgbClr val="FF9800"/>
                </a:solidFill>
              </a:defRPr>
            </a:lvl6pPr>
            <a:lvl7pPr lvl="6" rtl="0">
              <a:spcBef>
                <a:spcPts val="1000"/>
              </a:spcBef>
              <a:spcAft>
                <a:spcPts val="0"/>
              </a:spcAft>
              <a:buClr>
                <a:srgbClr val="FF9800"/>
              </a:buClr>
              <a:buSzPts val="2000"/>
              <a:buNone/>
              <a:defRPr sz="2000">
                <a:solidFill>
                  <a:srgbClr val="FF9800"/>
                </a:solidFill>
              </a:defRPr>
            </a:lvl7pPr>
            <a:lvl8pPr lvl="7" rtl="0">
              <a:spcBef>
                <a:spcPts val="1000"/>
              </a:spcBef>
              <a:spcAft>
                <a:spcPts val="0"/>
              </a:spcAft>
              <a:buClr>
                <a:srgbClr val="FF9800"/>
              </a:buClr>
              <a:buSzPts val="2000"/>
              <a:buNone/>
              <a:defRPr sz="2000">
                <a:solidFill>
                  <a:srgbClr val="FF9800"/>
                </a:solidFill>
              </a:defRPr>
            </a:lvl8pPr>
            <a:lvl9pPr lvl="8" rtl="0">
              <a:spcBef>
                <a:spcPts val="1000"/>
              </a:spcBef>
              <a:spcAft>
                <a:spcPts val="1000"/>
              </a:spcAft>
              <a:buClr>
                <a:srgbClr val="FF9800"/>
              </a:buClr>
              <a:buSzPts val="2000"/>
              <a:buNone/>
              <a:defRPr sz="2000">
                <a:solidFill>
                  <a:srgbClr val="FF9800"/>
                </a:solidFill>
              </a:defRPr>
            </a:lvl9pPr>
          </a:lstStyle>
          <a:p>
            <a:endParaRPr/>
          </a:p>
        </p:txBody>
      </p:sp>
      <p:sp>
        <p:nvSpPr>
          <p:cNvPr id="41" name="Shape 4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42"/>
        <p:cNvGrpSpPr/>
        <p:nvPr/>
      </p:nvGrpSpPr>
      <p:grpSpPr>
        <a:xfrm>
          <a:off x="0" y="0"/>
          <a:ext cx="0" cy="0"/>
          <a:chOff x="0" y="0"/>
          <a:chExt cx="0" cy="0"/>
        </a:xfrm>
      </p:grpSpPr>
      <p:sp>
        <p:nvSpPr>
          <p:cNvPr id="43" name="Shape 43"/>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44" name="Shape 44"/>
          <p:cNvGrpSpPr/>
          <p:nvPr/>
        </p:nvGrpSpPr>
        <p:grpSpPr>
          <a:xfrm>
            <a:off x="0" y="-7088"/>
            <a:ext cx="8661398" cy="5150588"/>
            <a:chOff x="0" y="-7088"/>
            <a:chExt cx="8661398" cy="5150588"/>
          </a:xfrm>
        </p:grpSpPr>
        <p:sp>
          <p:nvSpPr>
            <p:cNvPr id="45" name="Shape 45"/>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6" name="Shape 46"/>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47" name="Shape 47"/>
          <p:cNvGrpSpPr/>
          <p:nvPr/>
        </p:nvGrpSpPr>
        <p:grpSpPr>
          <a:xfrm rot="10800000" flipH="1">
            <a:off x="1" y="1090763"/>
            <a:ext cx="8847502" cy="2961975"/>
            <a:chOff x="-8178042" y="-4493254"/>
            <a:chExt cx="19483598" cy="6522736"/>
          </a:xfrm>
        </p:grpSpPr>
        <p:sp>
          <p:nvSpPr>
            <p:cNvPr id="48" name="Shape 48"/>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49" name="Shape 49"/>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sp>
        <p:nvSpPr>
          <p:cNvPr id="50" name="Shape 50"/>
          <p:cNvSpPr txBox="1">
            <a:spLocks noGrp="1"/>
          </p:cNvSpPr>
          <p:nvPr>
            <p:ph type="body" idx="1"/>
          </p:nvPr>
        </p:nvSpPr>
        <p:spPr>
          <a:xfrm>
            <a:off x="829775" y="1202000"/>
            <a:ext cx="5090700" cy="2745000"/>
          </a:xfrm>
          <a:prstGeom prst="rect">
            <a:avLst/>
          </a:prstGeom>
        </p:spPr>
        <p:txBody>
          <a:bodyPr spcFirstLastPara="1" wrap="square" lIns="91425" tIns="91425" rIns="91425" bIns="91425" anchor="t" anchorCtr="0"/>
          <a:lstStyle>
            <a:lvl1pPr marL="457200" lvl="0" indent="-419100" rtl="0">
              <a:spcBef>
                <a:spcPts val="600"/>
              </a:spcBef>
              <a:spcAft>
                <a:spcPts val="0"/>
              </a:spcAft>
              <a:buClr>
                <a:srgbClr val="FFFFFF"/>
              </a:buClr>
              <a:buSzPts val="3000"/>
              <a:buChar char="▰"/>
              <a:defRPr sz="3000" i="1">
                <a:solidFill>
                  <a:srgbClr val="FFFFFF"/>
                </a:solidFill>
              </a:defRPr>
            </a:lvl1pPr>
            <a:lvl2pPr marL="914400" lvl="1" indent="-419100" rtl="0">
              <a:spcBef>
                <a:spcPts val="480"/>
              </a:spcBef>
              <a:spcAft>
                <a:spcPts val="0"/>
              </a:spcAft>
              <a:buClr>
                <a:srgbClr val="FFFFFF"/>
              </a:buClr>
              <a:buSzPts val="3000"/>
              <a:buChar char="▻"/>
              <a:defRPr sz="3000" i="1">
                <a:solidFill>
                  <a:srgbClr val="FFFFFF"/>
                </a:solidFill>
              </a:defRPr>
            </a:lvl2pPr>
            <a:lvl3pPr marL="1371600" lvl="2" indent="-419100" rtl="0">
              <a:spcBef>
                <a:spcPts val="480"/>
              </a:spcBef>
              <a:spcAft>
                <a:spcPts val="0"/>
              </a:spcAft>
              <a:buClr>
                <a:srgbClr val="FFFFFF"/>
              </a:buClr>
              <a:buSzPts val="3000"/>
              <a:buChar char="▻"/>
              <a:defRPr sz="3000" i="1">
                <a:solidFill>
                  <a:srgbClr val="FFFFFF"/>
                </a:solidFill>
              </a:defRPr>
            </a:lvl3pPr>
            <a:lvl4pPr marL="1828800" lvl="3" indent="-419100" rtl="0">
              <a:spcBef>
                <a:spcPts val="360"/>
              </a:spcBef>
              <a:spcAft>
                <a:spcPts val="0"/>
              </a:spcAft>
              <a:buClr>
                <a:srgbClr val="FFFFFF"/>
              </a:buClr>
              <a:buSzPts val="3000"/>
              <a:buChar char="▻"/>
              <a:defRPr sz="3000" i="1">
                <a:solidFill>
                  <a:srgbClr val="FFFFFF"/>
                </a:solidFill>
              </a:defRPr>
            </a:lvl4pPr>
            <a:lvl5pPr marL="2286000" lvl="4" indent="-419100" rtl="0">
              <a:spcBef>
                <a:spcPts val="360"/>
              </a:spcBef>
              <a:spcAft>
                <a:spcPts val="0"/>
              </a:spcAft>
              <a:buClr>
                <a:srgbClr val="FFFFFF"/>
              </a:buClr>
              <a:buSzPts val="3000"/>
              <a:buChar char="▻"/>
              <a:defRPr sz="3000" i="1">
                <a:solidFill>
                  <a:srgbClr val="FFFFFF"/>
                </a:solidFill>
              </a:defRPr>
            </a:lvl5pPr>
            <a:lvl6pPr marL="2743200" lvl="5" indent="-419100" rtl="0">
              <a:spcBef>
                <a:spcPts val="360"/>
              </a:spcBef>
              <a:spcAft>
                <a:spcPts val="0"/>
              </a:spcAft>
              <a:buClr>
                <a:srgbClr val="FFFFFF"/>
              </a:buClr>
              <a:buSzPts val="3000"/>
              <a:buChar char="▻"/>
              <a:defRPr sz="3000" i="1">
                <a:solidFill>
                  <a:srgbClr val="FFFFFF"/>
                </a:solidFill>
              </a:defRPr>
            </a:lvl6pPr>
            <a:lvl7pPr marL="3200400" lvl="6" indent="-419100" rtl="0">
              <a:spcBef>
                <a:spcPts val="360"/>
              </a:spcBef>
              <a:spcAft>
                <a:spcPts val="0"/>
              </a:spcAft>
              <a:buClr>
                <a:srgbClr val="FFFFFF"/>
              </a:buClr>
              <a:buSzPts val="3000"/>
              <a:buChar char="▻"/>
              <a:defRPr sz="3000" i="1">
                <a:solidFill>
                  <a:srgbClr val="FFFFFF"/>
                </a:solidFill>
              </a:defRPr>
            </a:lvl7pPr>
            <a:lvl8pPr marL="3657600" lvl="7" indent="-419100" rtl="0">
              <a:spcBef>
                <a:spcPts val="360"/>
              </a:spcBef>
              <a:spcAft>
                <a:spcPts val="0"/>
              </a:spcAft>
              <a:buClr>
                <a:srgbClr val="FFFFFF"/>
              </a:buClr>
              <a:buSzPts val="3000"/>
              <a:buChar char="▻"/>
              <a:defRPr sz="3000" i="1">
                <a:solidFill>
                  <a:srgbClr val="FFFFFF"/>
                </a:solidFill>
              </a:defRPr>
            </a:lvl8pPr>
            <a:lvl9pPr marL="4114800" lvl="8" indent="-419100">
              <a:spcBef>
                <a:spcPts val="360"/>
              </a:spcBef>
              <a:spcAft>
                <a:spcPts val="0"/>
              </a:spcAft>
              <a:buClr>
                <a:srgbClr val="FFFFFF"/>
              </a:buClr>
              <a:buSzPts val="3000"/>
              <a:buChar char="▻"/>
              <a:defRPr sz="3000" i="1">
                <a:solidFill>
                  <a:srgbClr val="FFFFFF"/>
                </a:solidFill>
              </a:defRPr>
            </a:lvl9pPr>
          </a:lstStyle>
          <a:p>
            <a:endParaRPr/>
          </a:p>
        </p:txBody>
      </p:sp>
      <p:sp>
        <p:nvSpPr>
          <p:cNvPr id="51" name="Shape 51"/>
          <p:cNvSpPr txBox="1"/>
          <p:nvPr/>
        </p:nvSpPr>
        <p:spPr>
          <a:xfrm>
            <a:off x="286600" y="1014575"/>
            <a:ext cx="676500" cy="6537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 sz="7200" b="1">
                <a:solidFill>
                  <a:srgbClr val="FF9800"/>
                </a:solidFill>
              </a:rPr>
              <a:t>“</a:t>
            </a:r>
            <a:endParaRPr sz="7200" b="1">
              <a:solidFill>
                <a:srgbClr val="FF9800"/>
              </a:solidFill>
            </a:endParaRPr>
          </a:p>
        </p:txBody>
      </p:sp>
      <p:grpSp>
        <p:nvGrpSpPr>
          <p:cNvPr id="52" name="Shape 52"/>
          <p:cNvGrpSpPr/>
          <p:nvPr/>
        </p:nvGrpSpPr>
        <p:grpSpPr>
          <a:xfrm>
            <a:off x="6946842" y="4472723"/>
            <a:ext cx="2202830" cy="670795"/>
            <a:chOff x="5575242" y="4472723"/>
            <a:chExt cx="2202830" cy="670795"/>
          </a:xfrm>
        </p:grpSpPr>
        <p:sp>
          <p:nvSpPr>
            <p:cNvPr id="53" name="Shape 53"/>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54" name="Shape 54"/>
            <p:cNvGrpSpPr/>
            <p:nvPr/>
          </p:nvGrpSpPr>
          <p:grpSpPr>
            <a:xfrm flipH="1">
              <a:off x="5734850" y="4472723"/>
              <a:ext cx="2040837" cy="670795"/>
              <a:chOff x="1297954" y="330075"/>
              <a:chExt cx="5169293" cy="1699506"/>
            </a:xfrm>
          </p:grpSpPr>
          <p:sp>
            <p:nvSpPr>
              <p:cNvPr id="55" name="Shape 5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56" name="Shape 56"/>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57" name="Shape 57"/>
            <p:cNvGrpSpPr/>
            <p:nvPr/>
          </p:nvGrpSpPr>
          <p:grpSpPr>
            <a:xfrm flipH="1">
              <a:off x="5578209" y="4646738"/>
              <a:ext cx="2199863" cy="304563"/>
              <a:chOff x="-5827153" y="330075"/>
              <a:chExt cx="12276019" cy="1699569"/>
            </a:xfrm>
          </p:grpSpPr>
          <p:sp>
            <p:nvSpPr>
              <p:cNvPr id="58" name="Shape 58"/>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59" name="Shape 59"/>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60" name="Shape 6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61"/>
        <p:cNvGrpSpPr/>
        <p:nvPr/>
      </p:nvGrpSpPr>
      <p:grpSpPr>
        <a:xfrm>
          <a:off x="0" y="0"/>
          <a:ext cx="0" cy="0"/>
          <a:chOff x="0" y="0"/>
          <a:chExt cx="0" cy="0"/>
        </a:xfrm>
      </p:grpSpPr>
      <p:grpSp>
        <p:nvGrpSpPr>
          <p:cNvPr id="62" name="Shape 62"/>
          <p:cNvGrpSpPr/>
          <p:nvPr/>
        </p:nvGrpSpPr>
        <p:grpSpPr>
          <a:xfrm>
            <a:off x="-4" y="40"/>
            <a:ext cx="7072430" cy="1327315"/>
            <a:chOff x="-4" y="40"/>
            <a:chExt cx="7072430" cy="1327315"/>
          </a:xfrm>
        </p:grpSpPr>
        <p:sp>
          <p:nvSpPr>
            <p:cNvPr id="63" name="Shape 63"/>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64" name="Shape 64"/>
            <p:cNvGrpSpPr/>
            <p:nvPr/>
          </p:nvGrpSpPr>
          <p:grpSpPr>
            <a:xfrm rot="10800000" flipH="1">
              <a:off x="3" y="40"/>
              <a:ext cx="6756168" cy="1327315"/>
              <a:chOff x="-2168138" y="330075"/>
              <a:chExt cx="8650663" cy="1699506"/>
            </a:xfrm>
          </p:grpSpPr>
          <p:sp>
            <p:nvSpPr>
              <p:cNvPr id="65" name="Shape 6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66" name="Shape 6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67" name="Shape 67"/>
            <p:cNvGrpSpPr/>
            <p:nvPr/>
          </p:nvGrpSpPr>
          <p:grpSpPr>
            <a:xfrm rot="10800000" flipH="1">
              <a:off x="-4" y="381007"/>
              <a:ext cx="7072430" cy="771744"/>
              <a:chOff x="-9092084" y="330075"/>
              <a:chExt cx="15574609" cy="1699501"/>
            </a:xfrm>
          </p:grpSpPr>
          <p:sp>
            <p:nvSpPr>
              <p:cNvPr id="68" name="Shape 68"/>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69" name="Shape 69"/>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70" name="Shape 70"/>
          <p:cNvGrpSpPr/>
          <p:nvPr/>
        </p:nvGrpSpPr>
        <p:grpSpPr>
          <a:xfrm>
            <a:off x="6946842" y="4472723"/>
            <a:ext cx="2202830" cy="670795"/>
            <a:chOff x="5575242" y="4472723"/>
            <a:chExt cx="2202830" cy="670795"/>
          </a:xfrm>
        </p:grpSpPr>
        <p:sp>
          <p:nvSpPr>
            <p:cNvPr id="71" name="Shape 71"/>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72" name="Shape 72"/>
            <p:cNvGrpSpPr/>
            <p:nvPr/>
          </p:nvGrpSpPr>
          <p:grpSpPr>
            <a:xfrm flipH="1">
              <a:off x="5734850" y="4472723"/>
              <a:ext cx="2040837" cy="670795"/>
              <a:chOff x="1297954" y="330075"/>
              <a:chExt cx="5169293" cy="1699506"/>
            </a:xfrm>
          </p:grpSpPr>
          <p:sp>
            <p:nvSpPr>
              <p:cNvPr id="73" name="Shape 7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74" name="Shape 74"/>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75" name="Shape 75"/>
            <p:cNvGrpSpPr/>
            <p:nvPr/>
          </p:nvGrpSpPr>
          <p:grpSpPr>
            <a:xfrm flipH="1">
              <a:off x="5578209" y="4646738"/>
              <a:ext cx="2199863" cy="304563"/>
              <a:chOff x="-5827153" y="330075"/>
              <a:chExt cx="12276019" cy="1699569"/>
            </a:xfrm>
          </p:grpSpPr>
          <p:sp>
            <p:nvSpPr>
              <p:cNvPr id="76" name="Shape 7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77" name="Shape 77"/>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78" name="Shape 78"/>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Shape 79"/>
          <p:cNvSpPr txBox="1">
            <a:spLocks noGrp="1"/>
          </p:cNvSpPr>
          <p:nvPr>
            <p:ph type="body" idx="1"/>
          </p:nvPr>
        </p:nvSpPr>
        <p:spPr>
          <a:xfrm>
            <a:off x="814275" y="1327350"/>
            <a:ext cx="6132600" cy="3145500"/>
          </a:xfrm>
          <a:prstGeom prst="rect">
            <a:avLst/>
          </a:prstGeom>
        </p:spPr>
        <p:txBody>
          <a:bodyPr spcFirstLastPara="1" wrap="square" lIns="91425" tIns="91425" rIns="91425" bIns="91425" anchor="ctr" anchorCtr="0"/>
          <a:lstStyle>
            <a:lvl1pPr marL="457200" lvl="0" indent="-381000">
              <a:spcBef>
                <a:spcPts val="600"/>
              </a:spcBef>
              <a:spcAft>
                <a:spcPts val="0"/>
              </a:spcAft>
              <a:buSzPts val="2400"/>
              <a:buChar char="▰"/>
              <a:defRPr/>
            </a:lvl1pPr>
            <a:lvl2pPr marL="914400" lvl="1" indent="-381000">
              <a:spcBef>
                <a:spcPts val="1000"/>
              </a:spcBef>
              <a:spcAft>
                <a:spcPts val="0"/>
              </a:spcAft>
              <a:buSzPts val="2400"/>
              <a:buChar char="▻"/>
              <a:defRPr/>
            </a:lvl2pPr>
            <a:lvl3pPr marL="1371600" lvl="2" indent="-381000">
              <a:spcBef>
                <a:spcPts val="1000"/>
              </a:spcBef>
              <a:spcAft>
                <a:spcPts val="0"/>
              </a:spcAft>
              <a:buSzPts val="2400"/>
              <a:buChar char="▻"/>
              <a:defRPr/>
            </a:lvl3pPr>
            <a:lvl4pPr marL="1828800" lvl="3" indent="-381000">
              <a:spcBef>
                <a:spcPts val="1000"/>
              </a:spcBef>
              <a:spcAft>
                <a:spcPts val="0"/>
              </a:spcAft>
              <a:buSzPts val="2400"/>
              <a:buChar char="▻"/>
              <a:defRPr/>
            </a:lvl4pPr>
            <a:lvl5pPr marL="2286000" lvl="4" indent="-381000">
              <a:spcBef>
                <a:spcPts val="1000"/>
              </a:spcBef>
              <a:spcAft>
                <a:spcPts val="0"/>
              </a:spcAft>
              <a:buSzPts val="2400"/>
              <a:buChar char="▻"/>
              <a:defRPr/>
            </a:lvl5pPr>
            <a:lvl6pPr marL="2743200" lvl="5" indent="-381000">
              <a:spcBef>
                <a:spcPts val="1000"/>
              </a:spcBef>
              <a:spcAft>
                <a:spcPts val="0"/>
              </a:spcAft>
              <a:buSzPts val="2400"/>
              <a:buChar char="▻"/>
              <a:defRPr/>
            </a:lvl6pPr>
            <a:lvl7pPr marL="3200400" lvl="6" indent="-381000">
              <a:spcBef>
                <a:spcPts val="1000"/>
              </a:spcBef>
              <a:spcAft>
                <a:spcPts val="0"/>
              </a:spcAft>
              <a:buSzPts val="2400"/>
              <a:buChar char="▻"/>
              <a:defRPr/>
            </a:lvl7pPr>
            <a:lvl8pPr marL="3657600" lvl="7" indent="-381000">
              <a:spcBef>
                <a:spcPts val="1000"/>
              </a:spcBef>
              <a:spcAft>
                <a:spcPts val="0"/>
              </a:spcAft>
              <a:buSzPts val="2400"/>
              <a:buChar char="▻"/>
              <a:defRPr/>
            </a:lvl8pPr>
            <a:lvl9pPr marL="4114800" lvl="8" indent="-381000">
              <a:spcBef>
                <a:spcPts val="1000"/>
              </a:spcBef>
              <a:spcAft>
                <a:spcPts val="1000"/>
              </a:spcAft>
              <a:buSzPts val="2400"/>
              <a:buChar char="▻"/>
              <a:defRPr/>
            </a:lvl9pPr>
          </a:lstStyle>
          <a:p>
            <a:endParaRPr/>
          </a:p>
        </p:txBody>
      </p:sp>
      <p:sp>
        <p:nvSpPr>
          <p:cNvPr id="80" name="Shape 8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81"/>
        <p:cNvGrpSpPr/>
        <p:nvPr/>
      </p:nvGrpSpPr>
      <p:grpSpPr>
        <a:xfrm>
          <a:off x="0" y="0"/>
          <a:ext cx="0" cy="0"/>
          <a:chOff x="0" y="0"/>
          <a:chExt cx="0" cy="0"/>
        </a:xfrm>
      </p:grpSpPr>
      <p:grpSp>
        <p:nvGrpSpPr>
          <p:cNvPr id="82" name="Shape 82"/>
          <p:cNvGrpSpPr/>
          <p:nvPr/>
        </p:nvGrpSpPr>
        <p:grpSpPr>
          <a:xfrm>
            <a:off x="-4" y="40"/>
            <a:ext cx="7072430" cy="1327315"/>
            <a:chOff x="-4" y="40"/>
            <a:chExt cx="7072430" cy="1327315"/>
          </a:xfrm>
        </p:grpSpPr>
        <p:sp>
          <p:nvSpPr>
            <p:cNvPr id="83" name="Shape 83"/>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84" name="Shape 84"/>
            <p:cNvGrpSpPr/>
            <p:nvPr/>
          </p:nvGrpSpPr>
          <p:grpSpPr>
            <a:xfrm rot="10800000" flipH="1">
              <a:off x="3" y="40"/>
              <a:ext cx="6756168" cy="1327315"/>
              <a:chOff x="-2168138" y="330075"/>
              <a:chExt cx="8650663" cy="1699506"/>
            </a:xfrm>
          </p:grpSpPr>
          <p:sp>
            <p:nvSpPr>
              <p:cNvPr id="85" name="Shape 8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86" name="Shape 8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87" name="Shape 87"/>
            <p:cNvGrpSpPr/>
            <p:nvPr/>
          </p:nvGrpSpPr>
          <p:grpSpPr>
            <a:xfrm rot="10800000" flipH="1">
              <a:off x="-4" y="381007"/>
              <a:ext cx="7072430" cy="771744"/>
              <a:chOff x="-9092084" y="330075"/>
              <a:chExt cx="15574609" cy="1699501"/>
            </a:xfrm>
          </p:grpSpPr>
          <p:sp>
            <p:nvSpPr>
              <p:cNvPr id="88" name="Shape 88"/>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89" name="Shape 89"/>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90" name="Shape 90"/>
          <p:cNvGrpSpPr/>
          <p:nvPr/>
        </p:nvGrpSpPr>
        <p:grpSpPr>
          <a:xfrm>
            <a:off x="6946842" y="4472723"/>
            <a:ext cx="2202830" cy="670795"/>
            <a:chOff x="5575242" y="4472723"/>
            <a:chExt cx="2202830" cy="670795"/>
          </a:xfrm>
        </p:grpSpPr>
        <p:sp>
          <p:nvSpPr>
            <p:cNvPr id="91" name="Shape 91"/>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92" name="Shape 92"/>
            <p:cNvGrpSpPr/>
            <p:nvPr/>
          </p:nvGrpSpPr>
          <p:grpSpPr>
            <a:xfrm flipH="1">
              <a:off x="5734850" y="4472723"/>
              <a:ext cx="2040837" cy="670795"/>
              <a:chOff x="1297954" y="330075"/>
              <a:chExt cx="5169293" cy="1699506"/>
            </a:xfrm>
          </p:grpSpPr>
          <p:sp>
            <p:nvSpPr>
              <p:cNvPr id="93" name="Shape 9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94" name="Shape 94"/>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95" name="Shape 95"/>
            <p:cNvGrpSpPr/>
            <p:nvPr/>
          </p:nvGrpSpPr>
          <p:grpSpPr>
            <a:xfrm flipH="1">
              <a:off x="5578209" y="4646738"/>
              <a:ext cx="2199863" cy="304563"/>
              <a:chOff x="-5827153" y="330075"/>
              <a:chExt cx="12276019" cy="1699569"/>
            </a:xfrm>
          </p:grpSpPr>
          <p:sp>
            <p:nvSpPr>
              <p:cNvPr id="96" name="Shape 9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97" name="Shape 97"/>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98" name="Shape 9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9" name="Shape 99"/>
          <p:cNvSpPr txBox="1">
            <a:spLocks noGrp="1"/>
          </p:cNvSpPr>
          <p:nvPr>
            <p:ph type="body" idx="1"/>
          </p:nvPr>
        </p:nvSpPr>
        <p:spPr>
          <a:xfrm>
            <a:off x="814275"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0" name="Shape 100"/>
          <p:cNvSpPr txBox="1">
            <a:spLocks noGrp="1"/>
          </p:cNvSpPr>
          <p:nvPr>
            <p:ph type="body" idx="2"/>
          </p:nvPr>
        </p:nvSpPr>
        <p:spPr>
          <a:xfrm>
            <a:off x="4396123"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1" name="Shape 10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02"/>
        <p:cNvGrpSpPr/>
        <p:nvPr/>
      </p:nvGrpSpPr>
      <p:grpSpPr>
        <a:xfrm>
          <a:off x="0" y="0"/>
          <a:ext cx="0" cy="0"/>
          <a:chOff x="0" y="0"/>
          <a:chExt cx="0" cy="0"/>
        </a:xfrm>
      </p:grpSpPr>
      <p:grpSp>
        <p:nvGrpSpPr>
          <p:cNvPr id="103" name="Shape 103"/>
          <p:cNvGrpSpPr/>
          <p:nvPr/>
        </p:nvGrpSpPr>
        <p:grpSpPr>
          <a:xfrm>
            <a:off x="-4" y="40"/>
            <a:ext cx="7072430" cy="1327315"/>
            <a:chOff x="-4" y="40"/>
            <a:chExt cx="7072430" cy="1327315"/>
          </a:xfrm>
        </p:grpSpPr>
        <p:sp>
          <p:nvSpPr>
            <p:cNvPr id="104" name="Shape 104"/>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105" name="Shape 105"/>
            <p:cNvGrpSpPr/>
            <p:nvPr/>
          </p:nvGrpSpPr>
          <p:grpSpPr>
            <a:xfrm rot="10800000" flipH="1">
              <a:off x="3" y="40"/>
              <a:ext cx="6756168" cy="1327315"/>
              <a:chOff x="-2168138" y="330075"/>
              <a:chExt cx="8650663" cy="1699506"/>
            </a:xfrm>
          </p:grpSpPr>
          <p:sp>
            <p:nvSpPr>
              <p:cNvPr id="106" name="Shape 106"/>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107" name="Shape 107"/>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108" name="Shape 108"/>
            <p:cNvGrpSpPr/>
            <p:nvPr/>
          </p:nvGrpSpPr>
          <p:grpSpPr>
            <a:xfrm rot="10800000" flipH="1">
              <a:off x="-4" y="381007"/>
              <a:ext cx="7072430" cy="771744"/>
              <a:chOff x="-9092084" y="330075"/>
              <a:chExt cx="15574609" cy="1699501"/>
            </a:xfrm>
          </p:grpSpPr>
          <p:sp>
            <p:nvSpPr>
              <p:cNvPr id="109" name="Shape 109"/>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110" name="Shape 110"/>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111" name="Shape 111"/>
          <p:cNvGrpSpPr/>
          <p:nvPr/>
        </p:nvGrpSpPr>
        <p:grpSpPr>
          <a:xfrm>
            <a:off x="6946842" y="4472723"/>
            <a:ext cx="2202830" cy="670795"/>
            <a:chOff x="5575242" y="4472723"/>
            <a:chExt cx="2202830" cy="670795"/>
          </a:xfrm>
        </p:grpSpPr>
        <p:sp>
          <p:nvSpPr>
            <p:cNvPr id="112" name="Shape 112"/>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13" name="Shape 113"/>
            <p:cNvGrpSpPr/>
            <p:nvPr/>
          </p:nvGrpSpPr>
          <p:grpSpPr>
            <a:xfrm flipH="1">
              <a:off x="5734850" y="4472723"/>
              <a:ext cx="2040837" cy="670795"/>
              <a:chOff x="1297954" y="330075"/>
              <a:chExt cx="5169293" cy="1699506"/>
            </a:xfrm>
          </p:grpSpPr>
          <p:sp>
            <p:nvSpPr>
              <p:cNvPr id="114" name="Shape 114"/>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15" name="Shape 11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16" name="Shape 116"/>
            <p:cNvGrpSpPr/>
            <p:nvPr/>
          </p:nvGrpSpPr>
          <p:grpSpPr>
            <a:xfrm flipH="1">
              <a:off x="5578209" y="4646738"/>
              <a:ext cx="2199863" cy="304563"/>
              <a:chOff x="-5827153" y="330075"/>
              <a:chExt cx="12276019" cy="1699569"/>
            </a:xfrm>
          </p:grpSpPr>
          <p:sp>
            <p:nvSpPr>
              <p:cNvPr id="117" name="Shape 117"/>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18" name="Shape 118"/>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19" name="Shape 119"/>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a:p>
        </p:txBody>
      </p:sp>
      <p:sp>
        <p:nvSpPr>
          <p:cNvPr id="120" name="Shape 120"/>
          <p:cNvSpPr txBox="1">
            <a:spLocks noGrp="1"/>
          </p:cNvSpPr>
          <p:nvPr>
            <p:ph type="body" idx="1"/>
          </p:nvPr>
        </p:nvSpPr>
        <p:spPr>
          <a:xfrm>
            <a:off x="870450"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1" name="Shape 121"/>
          <p:cNvSpPr txBox="1">
            <a:spLocks noGrp="1"/>
          </p:cNvSpPr>
          <p:nvPr>
            <p:ph type="body" idx="2"/>
          </p:nvPr>
        </p:nvSpPr>
        <p:spPr>
          <a:xfrm>
            <a:off x="3233637"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2" name="Shape 122"/>
          <p:cNvSpPr txBox="1">
            <a:spLocks noGrp="1"/>
          </p:cNvSpPr>
          <p:nvPr>
            <p:ph type="body" idx="3"/>
          </p:nvPr>
        </p:nvSpPr>
        <p:spPr>
          <a:xfrm>
            <a:off x="5540650"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3" name="Shape 1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4"/>
        <p:cNvGrpSpPr/>
        <p:nvPr/>
      </p:nvGrpSpPr>
      <p:grpSpPr>
        <a:xfrm>
          <a:off x="0" y="0"/>
          <a:ext cx="0" cy="0"/>
          <a:chOff x="0" y="0"/>
          <a:chExt cx="0" cy="0"/>
        </a:xfrm>
      </p:grpSpPr>
      <p:grpSp>
        <p:nvGrpSpPr>
          <p:cNvPr id="125" name="Shape 125"/>
          <p:cNvGrpSpPr/>
          <p:nvPr/>
        </p:nvGrpSpPr>
        <p:grpSpPr>
          <a:xfrm>
            <a:off x="-4" y="40"/>
            <a:ext cx="7072430" cy="1327315"/>
            <a:chOff x="-4" y="40"/>
            <a:chExt cx="7072430" cy="1327315"/>
          </a:xfrm>
        </p:grpSpPr>
        <p:sp>
          <p:nvSpPr>
            <p:cNvPr id="126" name="Shape 126"/>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127" name="Shape 127"/>
            <p:cNvGrpSpPr/>
            <p:nvPr/>
          </p:nvGrpSpPr>
          <p:grpSpPr>
            <a:xfrm rot="10800000" flipH="1">
              <a:off x="3" y="40"/>
              <a:ext cx="6756168" cy="1327315"/>
              <a:chOff x="-2168138" y="330075"/>
              <a:chExt cx="8650663" cy="1699506"/>
            </a:xfrm>
          </p:grpSpPr>
          <p:sp>
            <p:nvSpPr>
              <p:cNvPr id="128" name="Shape 128"/>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129" name="Shape 129"/>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130" name="Shape 130"/>
            <p:cNvGrpSpPr/>
            <p:nvPr/>
          </p:nvGrpSpPr>
          <p:grpSpPr>
            <a:xfrm rot="10800000" flipH="1">
              <a:off x="-4" y="381007"/>
              <a:ext cx="7072430" cy="771744"/>
              <a:chOff x="-9092084" y="330075"/>
              <a:chExt cx="15574609" cy="1699501"/>
            </a:xfrm>
          </p:grpSpPr>
          <p:sp>
            <p:nvSpPr>
              <p:cNvPr id="131" name="Shape 131"/>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132" name="Shape 132"/>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133" name="Shape 133"/>
          <p:cNvGrpSpPr/>
          <p:nvPr/>
        </p:nvGrpSpPr>
        <p:grpSpPr>
          <a:xfrm>
            <a:off x="6946842" y="4472723"/>
            <a:ext cx="2202830" cy="670795"/>
            <a:chOff x="5575242" y="4472723"/>
            <a:chExt cx="2202830" cy="670795"/>
          </a:xfrm>
        </p:grpSpPr>
        <p:sp>
          <p:nvSpPr>
            <p:cNvPr id="134" name="Shape 134"/>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35" name="Shape 135"/>
            <p:cNvGrpSpPr/>
            <p:nvPr/>
          </p:nvGrpSpPr>
          <p:grpSpPr>
            <a:xfrm flipH="1">
              <a:off x="5734850" y="4472723"/>
              <a:ext cx="2040837" cy="670795"/>
              <a:chOff x="1297954" y="330075"/>
              <a:chExt cx="5169293" cy="1699506"/>
            </a:xfrm>
          </p:grpSpPr>
          <p:sp>
            <p:nvSpPr>
              <p:cNvPr id="136" name="Shape 136"/>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37" name="Shape 137"/>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38" name="Shape 138"/>
            <p:cNvGrpSpPr/>
            <p:nvPr/>
          </p:nvGrpSpPr>
          <p:grpSpPr>
            <a:xfrm flipH="1">
              <a:off x="5578209" y="4646738"/>
              <a:ext cx="2199863" cy="304563"/>
              <a:chOff x="-5827153" y="330075"/>
              <a:chExt cx="12276019" cy="1699569"/>
            </a:xfrm>
          </p:grpSpPr>
          <p:sp>
            <p:nvSpPr>
              <p:cNvPr id="139" name="Shape 139"/>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40" name="Shape 140"/>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41" name="Shape 141"/>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42" name="Shape 14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2"/>
        <p:cNvGrpSpPr/>
        <p:nvPr/>
      </p:nvGrpSpPr>
      <p:grpSpPr>
        <a:xfrm>
          <a:off x="0" y="0"/>
          <a:ext cx="0" cy="0"/>
          <a:chOff x="0" y="0"/>
          <a:chExt cx="0" cy="0"/>
        </a:xfrm>
      </p:grpSpPr>
      <p:sp>
        <p:nvSpPr>
          <p:cNvPr id="163" name="Shape 16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grpSp>
        <p:nvGrpSpPr>
          <p:cNvPr id="164" name="Shape 164"/>
          <p:cNvGrpSpPr/>
          <p:nvPr/>
        </p:nvGrpSpPr>
        <p:grpSpPr>
          <a:xfrm>
            <a:off x="6946842" y="4472723"/>
            <a:ext cx="2202830" cy="670795"/>
            <a:chOff x="5575242" y="4472723"/>
            <a:chExt cx="2202830" cy="670795"/>
          </a:xfrm>
        </p:grpSpPr>
        <p:sp>
          <p:nvSpPr>
            <p:cNvPr id="165" name="Shape 16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66" name="Shape 166"/>
            <p:cNvGrpSpPr/>
            <p:nvPr/>
          </p:nvGrpSpPr>
          <p:grpSpPr>
            <a:xfrm flipH="1">
              <a:off x="5734850" y="4472723"/>
              <a:ext cx="2040837" cy="670795"/>
              <a:chOff x="1297954" y="330075"/>
              <a:chExt cx="5169293" cy="1699506"/>
            </a:xfrm>
          </p:grpSpPr>
          <p:sp>
            <p:nvSpPr>
              <p:cNvPr id="167" name="Shape 167"/>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68" name="Shape 168"/>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69" name="Shape 169"/>
            <p:cNvGrpSpPr/>
            <p:nvPr/>
          </p:nvGrpSpPr>
          <p:grpSpPr>
            <a:xfrm flipH="1">
              <a:off x="5578209" y="4646738"/>
              <a:ext cx="2199863" cy="304563"/>
              <a:chOff x="-5827153" y="330075"/>
              <a:chExt cx="12276019" cy="1699569"/>
            </a:xfrm>
          </p:grpSpPr>
          <p:sp>
            <p:nvSpPr>
              <p:cNvPr id="170" name="Shape 170"/>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1" name="Shape 171"/>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grpSp>
        <p:nvGrpSpPr>
          <p:cNvPr id="172" name="Shape 172"/>
          <p:cNvGrpSpPr/>
          <p:nvPr/>
        </p:nvGrpSpPr>
        <p:grpSpPr>
          <a:xfrm rot="10800000">
            <a:off x="-8" y="-2"/>
            <a:ext cx="2202830" cy="670795"/>
            <a:chOff x="5575242" y="4472723"/>
            <a:chExt cx="2202830" cy="670795"/>
          </a:xfrm>
        </p:grpSpPr>
        <p:sp>
          <p:nvSpPr>
            <p:cNvPr id="173" name="Shape 173"/>
            <p:cNvSpPr/>
            <p:nvPr/>
          </p:nvSpPr>
          <p:spPr>
            <a:xfrm rot="10800000">
              <a:off x="5575242" y="4948334"/>
              <a:ext cx="394200" cy="131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74" name="Shape 174"/>
            <p:cNvGrpSpPr/>
            <p:nvPr/>
          </p:nvGrpSpPr>
          <p:grpSpPr>
            <a:xfrm flipH="1">
              <a:off x="5734850" y="4472723"/>
              <a:ext cx="2040837" cy="670795"/>
              <a:chOff x="1297954" y="330075"/>
              <a:chExt cx="5169293" cy="1699506"/>
            </a:xfrm>
          </p:grpSpPr>
          <p:sp>
            <p:nvSpPr>
              <p:cNvPr id="175" name="Shape 17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6" name="Shape 176"/>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77" name="Shape 177"/>
            <p:cNvGrpSpPr/>
            <p:nvPr/>
          </p:nvGrpSpPr>
          <p:grpSpPr>
            <a:xfrm flipH="1">
              <a:off x="5578209" y="4646738"/>
              <a:ext cx="2199863" cy="304563"/>
              <a:chOff x="-5827153" y="330075"/>
              <a:chExt cx="12276019" cy="1699569"/>
            </a:xfrm>
          </p:grpSpPr>
          <p:sp>
            <p:nvSpPr>
              <p:cNvPr id="178" name="Shape 178"/>
              <p:cNvSpPr/>
              <p:nvPr/>
            </p:nvSpPr>
            <p:spPr>
              <a:xfrm>
                <a:off x="-5827153" y="330144"/>
                <a:ext cx="1061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9" name="Shape 179"/>
              <p:cNvSpPr/>
              <p:nvPr/>
            </p:nvSpPr>
            <p:spPr>
              <a:xfrm>
                <a:off x="4749366"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Shape 7"/>
          <p:cNvSpPr txBox="1">
            <a:spLocks noGrp="1"/>
          </p:cNvSpPr>
          <p:nvPr>
            <p:ph type="body" idx="1"/>
          </p:nvPr>
        </p:nvSpPr>
        <p:spPr>
          <a:xfrm>
            <a:off x="814275" y="1327350"/>
            <a:ext cx="6132600" cy="31455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Shape 8"/>
          <p:cNvSpPr txBox="1">
            <a:spLocks noGrp="1"/>
          </p:cNvSpPr>
          <p:nvPr>
            <p:ph type="sldNum" idx="12"/>
          </p:nvPr>
        </p:nvSpPr>
        <p:spPr>
          <a:xfrm>
            <a:off x="7618000" y="4636500"/>
            <a:ext cx="1487400" cy="315600"/>
          </a:xfrm>
          <a:prstGeom prst="rect">
            <a:avLst/>
          </a:prstGeom>
          <a:noFill/>
          <a:ln>
            <a:noFill/>
          </a:ln>
        </p:spPr>
        <p:txBody>
          <a:bodyPr spcFirstLastPara="1" wrap="square" lIns="91425" tIns="91425" rIns="91425" bIns="91425" anchor="ctr" anchorCtr="0">
            <a:noAutofit/>
          </a:bodyPr>
          <a:lstStyle>
            <a:lvl1pPr lvl="0" algn="r">
              <a:buNone/>
              <a:defRPr sz="1200" b="1">
                <a:solidFill>
                  <a:srgbClr val="FFFFFF"/>
                </a:solidFill>
                <a:latin typeface="Roboto Condensed"/>
                <a:ea typeface="Roboto Condensed"/>
                <a:cs typeface="Roboto Condensed"/>
                <a:sym typeface="Roboto Condensed"/>
              </a:defRPr>
            </a:lvl1pPr>
            <a:lvl2pPr lvl="1" algn="r">
              <a:buNone/>
              <a:defRPr sz="1200" b="1">
                <a:solidFill>
                  <a:srgbClr val="FFFFFF"/>
                </a:solidFill>
                <a:latin typeface="Roboto Condensed"/>
                <a:ea typeface="Roboto Condensed"/>
                <a:cs typeface="Roboto Condensed"/>
                <a:sym typeface="Roboto Condensed"/>
              </a:defRPr>
            </a:lvl2pPr>
            <a:lvl3pPr lvl="2" algn="r">
              <a:buNone/>
              <a:defRPr sz="1200" b="1">
                <a:solidFill>
                  <a:srgbClr val="FFFFFF"/>
                </a:solidFill>
                <a:latin typeface="Roboto Condensed"/>
                <a:ea typeface="Roboto Condensed"/>
                <a:cs typeface="Roboto Condensed"/>
                <a:sym typeface="Roboto Condensed"/>
              </a:defRPr>
            </a:lvl3pPr>
            <a:lvl4pPr lvl="3" algn="r">
              <a:buNone/>
              <a:defRPr sz="1200" b="1">
                <a:solidFill>
                  <a:srgbClr val="FFFFFF"/>
                </a:solidFill>
                <a:latin typeface="Roboto Condensed"/>
                <a:ea typeface="Roboto Condensed"/>
                <a:cs typeface="Roboto Condensed"/>
                <a:sym typeface="Roboto Condensed"/>
              </a:defRPr>
            </a:lvl4pPr>
            <a:lvl5pPr lvl="4" algn="r">
              <a:buNone/>
              <a:defRPr sz="1200" b="1">
                <a:solidFill>
                  <a:srgbClr val="FFFFFF"/>
                </a:solidFill>
                <a:latin typeface="Roboto Condensed"/>
                <a:ea typeface="Roboto Condensed"/>
                <a:cs typeface="Roboto Condensed"/>
                <a:sym typeface="Roboto Condensed"/>
              </a:defRPr>
            </a:lvl5pPr>
            <a:lvl6pPr lvl="5" algn="r">
              <a:buNone/>
              <a:defRPr sz="1200" b="1">
                <a:solidFill>
                  <a:srgbClr val="FFFFFF"/>
                </a:solidFill>
                <a:latin typeface="Roboto Condensed"/>
                <a:ea typeface="Roboto Condensed"/>
                <a:cs typeface="Roboto Condensed"/>
                <a:sym typeface="Roboto Condensed"/>
              </a:defRPr>
            </a:lvl6pPr>
            <a:lvl7pPr lvl="6" algn="r">
              <a:buNone/>
              <a:defRPr sz="1200" b="1">
                <a:solidFill>
                  <a:srgbClr val="FFFFFF"/>
                </a:solidFill>
                <a:latin typeface="Roboto Condensed"/>
                <a:ea typeface="Roboto Condensed"/>
                <a:cs typeface="Roboto Condensed"/>
                <a:sym typeface="Roboto Condensed"/>
              </a:defRPr>
            </a:lvl7pPr>
            <a:lvl8pPr lvl="7" algn="r">
              <a:buNone/>
              <a:defRPr sz="1200" b="1">
                <a:solidFill>
                  <a:srgbClr val="FFFFFF"/>
                </a:solidFill>
                <a:latin typeface="Roboto Condensed"/>
                <a:ea typeface="Roboto Condensed"/>
                <a:cs typeface="Roboto Condensed"/>
                <a:sym typeface="Roboto Condensed"/>
              </a:defRPr>
            </a:lvl8pPr>
            <a:lvl9pPr lvl="8" algn="r">
              <a:buNone/>
              <a:defRPr sz="1200" b="1">
                <a:solidFill>
                  <a:srgbClr val="FFFFFF"/>
                </a:solidFill>
                <a:latin typeface="Roboto Condensed"/>
                <a:ea typeface="Roboto Condensed"/>
                <a:cs typeface="Roboto Condensed"/>
                <a:sym typeface="Roboto Condensed"/>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ctrTitle"/>
          </p:nvPr>
        </p:nvSpPr>
        <p:spPr>
          <a:xfrm>
            <a:off x="14896" y="1090750"/>
            <a:ext cx="7220791" cy="2525599"/>
          </a:xfrm>
          <a:prstGeom prst="rect">
            <a:avLst/>
          </a:prstGeom>
        </p:spPr>
        <p:txBody>
          <a:bodyPr spcFirstLastPara="1" wrap="square" lIns="91425" tIns="91425" rIns="91425" bIns="91425" anchor="ctr" anchorCtr="0">
            <a:noAutofit/>
          </a:bodyPr>
          <a:lstStyle/>
          <a:p>
            <a:pPr marL="0" lvl="0" indent="0" algn="ctr">
              <a:spcBef>
                <a:spcPts val="0"/>
              </a:spcBef>
              <a:spcAft>
                <a:spcPts val="0"/>
              </a:spcAft>
              <a:buNone/>
            </a:pPr>
            <a:r>
              <a:rPr lang="ro-RO" b="0" dirty="0">
                <a:effectLst>
                  <a:outerShdw blurRad="38100" dist="38100" dir="2700000" algn="tl">
                    <a:srgbClr val="000000">
                      <a:alpha val="43137"/>
                    </a:srgbClr>
                  </a:outerShdw>
                </a:effectLst>
              </a:rPr>
              <a:t>ÎNSCRIEREA COPIILOR ÎN CLASA PREGĂTITOARE</a:t>
            </a:r>
            <a:br>
              <a:rPr lang="ro-RO" b="0" dirty="0">
                <a:effectLst>
                  <a:outerShdw blurRad="38100" dist="38100" dir="2700000" algn="tl">
                    <a:srgbClr val="000000">
                      <a:alpha val="43137"/>
                    </a:srgbClr>
                  </a:outerShdw>
                </a:effectLst>
              </a:rPr>
            </a:br>
            <a:r>
              <a:rPr lang="ro-RO" b="0" dirty="0">
                <a:effectLst>
                  <a:outerShdw blurRad="38100" dist="38100" dir="2700000" algn="tl">
                    <a:srgbClr val="000000">
                      <a:alpha val="43137"/>
                    </a:srgbClr>
                  </a:outerShdw>
                </a:effectLst>
              </a:rPr>
              <a:t>ANUL ȘCOLAR 202</a:t>
            </a:r>
            <a:r>
              <a:rPr lang="en-US" b="0" dirty="0">
                <a:effectLst>
                  <a:outerShdw blurRad="38100" dist="38100" dir="2700000" algn="tl">
                    <a:srgbClr val="000000">
                      <a:alpha val="43137"/>
                    </a:srgbClr>
                  </a:outerShdw>
                </a:effectLst>
              </a:rPr>
              <a:t>6</a:t>
            </a:r>
            <a:r>
              <a:rPr lang="ro-RO" b="0" dirty="0">
                <a:effectLst>
                  <a:outerShdw blurRad="38100" dist="38100" dir="2700000" algn="tl">
                    <a:srgbClr val="000000">
                      <a:alpha val="43137"/>
                    </a:srgbClr>
                  </a:outerShdw>
                </a:effectLst>
              </a:rPr>
              <a:t>-202</a:t>
            </a:r>
            <a:r>
              <a:rPr lang="en-US" b="0" dirty="0">
                <a:effectLst>
                  <a:outerShdw blurRad="38100" dist="38100" dir="2700000" algn="tl">
                    <a:srgbClr val="000000">
                      <a:alpha val="43137"/>
                    </a:srgbClr>
                  </a:outerShdw>
                </a:effectLst>
              </a:rPr>
              <a:t>7</a:t>
            </a:r>
            <a:endParaRPr b="0" dirty="0">
              <a:effectLst>
                <a:outerShdw blurRad="38100" dist="38100" dir="2700000" algn="tl">
                  <a:srgbClr val="000000">
                    <a:alpha val="43137"/>
                  </a:srgbClr>
                </a:outerShdw>
              </a:effectLst>
            </a:endParaRPr>
          </a:p>
        </p:txBody>
      </p:sp>
      <p:sp>
        <p:nvSpPr>
          <p:cNvPr id="3" name="TextBox 2"/>
          <p:cNvSpPr txBox="1"/>
          <p:nvPr/>
        </p:nvSpPr>
        <p:spPr>
          <a:xfrm>
            <a:off x="2590798" y="4240044"/>
            <a:ext cx="6460435" cy="646331"/>
          </a:xfrm>
          <a:prstGeom prst="rect">
            <a:avLst/>
          </a:prstGeom>
          <a:noFill/>
        </p:spPr>
        <p:txBody>
          <a:bodyPr wrap="square" rtlCol="0">
            <a:spAutoFit/>
          </a:bodyPr>
          <a:lstStyle/>
          <a:p>
            <a:pPr algn="r"/>
            <a:endParaRPr lang="ro-RO" sz="1800" b="1" dirty="0">
              <a:solidFill>
                <a:schemeClr val="tx1"/>
              </a:solidFill>
              <a:latin typeface="Roboto Condensed"/>
              <a:ea typeface="Roboto Condensed"/>
              <a:cs typeface="Roboto Condensed"/>
              <a:sym typeface="Roboto Condensed"/>
            </a:endParaRPr>
          </a:p>
          <a:p>
            <a:pPr algn="r"/>
            <a:endParaRPr lang="ro-RO" sz="1800" b="1" dirty="0">
              <a:solidFill>
                <a:schemeClr val="tx1"/>
              </a:solidFill>
              <a:effectLst>
                <a:outerShdw blurRad="38100" dist="38100" dir="2700000" algn="tl">
                  <a:srgbClr val="000000">
                    <a:alpha val="43137"/>
                  </a:srgbClr>
                </a:outerShdw>
              </a:effectLst>
              <a:latin typeface="Roboto Condensed"/>
              <a:ea typeface="Roboto Condensed"/>
              <a:cs typeface="Roboto Condensed"/>
              <a:sym typeface="Roboto Condensed"/>
            </a:endParaRPr>
          </a:p>
        </p:txBody>
      </p:sp>
      <p:sp>
        <p:nvSpPr>
          <p:cNvPr id="5" name="Shape 184"/>
          <p:cNvSpPr txBox="1">
            <a:spLocks/>
          </p:cNvSpPr>
          <p:nvPr/>
        </p:nvSpPr>
        <p:spPr>
          <a:xfrm>
            <a:off x="14896" y="26243"/>
            <a:ext cx="8820293" cy="106450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rgbClr val="FFFFFF"/>
              </a:buClr>
              <a:buSzPts val="4800"/>
              <a:buFont typeface="Roboto Condensed"/>
              <a:buNone/>
              <a:defRPr sz="4800" b="1" i="0" u="none" strike="noStrike" cap="none">
                <a:solidFill>
                  <a:srgbClr val="FFFFFF"/>
                </a:solidFill>
                <a:latin typeface="Roboto Condensed"/>
                <a:ea typeface="Roboto Condensed"/>
                <a:cs typeface="Roboto Condensed"/>
                <a:sym typeface="Roboto Condensed"/>
              </a:defRPr>
            </a:lvl9pPr>
          </a:lstStyle>
          <a:p>
            <a:pPr algn="ctr"/>
            <a:endParaRPr lang="ro-RO" sz="2400"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a:spLocks noGrp="1"/>
          </p:cNvSpPr>
          <p:nvPr>
            <p:ph type="title"/>
          </p:nvPr>
        </p:nvSpPr>
        <p:spPr>
          <a:xfrm>
            <a:off x="814275" y="392575"/>
            <a:ext cx="5548884"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ro-RO" sz="3200" dirty="0"/>
              <a:t>IMPORTANT</a:t>
            </a:r>
            <a:endParaRPr sz="3200" b="0" dirty="0"/>
          </a:p>
        </p:txBody>
      </p:sp>
      <p:sp>
        <p:nvSpPr>
          <p:cNvPr id="321" name="Shape 321"/>
          <p:cNvSpPr txBox="1">
            <a:spLocks noGrp="1"/>
          </p:cNvSpPr>
          <p:nvPr>
            <p:ph type="sldNum" idx="12"/>
          </p:nvPr>
        </p:nvSpPr>
        <p:spPr>
          <a:xfrm>
            <a:off x="7690105" y="4657022"/>
            <a:ext cx="1269355" cy="273812"/>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10</a:t>
            </a:fld>
            <a:endParaRPr/>
          </a:p>
        </p:txBody>
      </p:sp>
      <p:grpSp>
        <p:nvGrpSpPr>
          <p:cNvPr id="325" name="Shape 325"/>
          <p:cNvGrpSpPr/>
          <p:nvPr/>
        </p:nvGrpSpPr>
        <p:grpSpPr>
          <a:xfrm>
            <a:off x="263101" y="580106"/>
            <a:ext cx="407743" cy="391135"/>
            <a:chOff x="5233525" y="4954450"/>
            <a:chExt cx="538275" cy="516350"/>
          </a:xfrm>
        </p:grpSpPr>
        <p:sp>
          <p:nvSpPr>
            <p:cNvPr id="326" name="Shape 326"/>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7" name="Shape 327"/>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8" name="Shape 328"/>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9" name="Shape 329"/>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0" name="Shape 330"/>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1" name="Shape 331"/>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2" name="Shape 332"/>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3" name="Shape 333"/>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4" name="Shape 334"/>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5" name="Shape 335"/>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6" name="Shape 336"/>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 name="TextBox 1"/>
          <p:cNvSpPr txBox="1"/>
          <p:nvPr/>
        </p:nvSpPr>
        <p:spPr>
          <a:xfrm>
            <a:off x="762000" y="1581150"/>
            <a:ext cx="7800975" cy="3477875"/>
          </a:xfrm>
          <a:prstGeom prst="rect">
            <a:avLst/>
          </a:prstGeom>
          <a:noFill/>
        </p:spPr>
        <p:txBody>
          <a:bodyPr wrap="square" rtlCol="0">
            <a:spAutoFit/>
          </a:bodyPr>
          <a:lstStyle/>
          <a:p>
            <a:pPr marL="342900" indent="-342900">
              <a:buFont typeface="Arial" pitchFamily="34" charset="0"/>
              <a:buChar char="•"/>
            </a:pPr>
            <a:r>
              <a:rPr lang="ro-RO" sz="2000" dirty="0">
                <a:latin typeface="Roboto Condensed" charset="0"/>
                <a:ea typeface="Roboto Condensed" charset="0"/>
              </a:rPr>
              <a:t>Înscrierea în clasa pregătitoare se face cu respectarea metodologiei și a procedurii ISMB.</a:t>
            </a:r>
          </a:p>
          <a:p>
            <a:pPr marL="342900" indent="-342900">
              <a:buFont typeface="Arial" pitchFamily="34" charset="0"/>
              <a:buChar char="•"/>
            </a:pPr>
            <a:r>
              <a:rPr lang="ro-RO" sz="2000" dirty="0">
                <a:latin typeface="Roboto Condensed" charset="0"/>
                <a:ea typeface="Roboto Condensed" charset="0"/>
              </a:rPr>
              <a:t>Prelucrarea datelor cu caracter personal se face cu respectarea prevederilor legale.</a:t>
            </a:r>
          </a:p>
          <a:p>
            <a:pPr marL="342900" indent="-342900">
              <a:buFont typeface="Arial" pitchFamily="34" charset="0"/>
              <a:buChar char="•"/>
            </a:pPr>
            <a:r>
              <a:rPr lang="ro-RO" sz="2000" dirty="0">
                <a:solidFill>
                  <a:srgbClr val="FF0000"/>
                </a:solidFill>
                <a:latin typeface="Roboto Condensed" charset="0"/>
                <a:ea typeface="Roboto Condensed" charset="0"/>
              </a:rPr>
              <a:t>Înscrierea / reînscrierea în învățământul preșcolar a copiilor care împlinesc vârsta de 6 ani până la 31 august 202</a:t>
            </a:r>
            <a:r>
              <a:rPr lang="en-US" sz="2000" dirty="0">
                <a:solidFill>
                  <a:srgbClr val="FF0000"/>
                </a:solidFill>
                <a:latin typeface="Roboto Condensed" charset="0"/>
                <a:ea typeface="Roboto Condensed" charset="0"/>
              </a:rPr>
              <a:t>6</a:t>
            </a:r>
            <a:r>
              <a:rPr lang="ro-RO" sz="2000" dirty="0">
                <a:solidFill>
                  <a:srgbClr val="FF0000"/>
                </a:solidFill>
                <a:latin typeface="Roboto Condensed" charset="0"/>
                <a:ea typeface="Roboto Condensed" charset="0"/>
              </a:rPr>
              <a:t> se face doar în baza aprobării ISMB de amânare a înscrierii.</a:t>
            </a:r>
          </a:p>
          <a:p>
            <a:pPr marL="342900" indent="-342900">
              <a:buFont typeface="Arial" pitchFamily="34" charset="0"/>
              <a:buChar char="•"/>
            </a:pPr>
            <a:r>
              <a:rPr lang="ro-RO" sz="2000" dirty="0">
                <a:latin typeface="Roboto Condensed" charset="0"/>
                <a:ea typeface="Roboto Condensed" charset="0"/>
              </a:rPr>
              <a:t>Un copil nu poate fi înscris la mai multe unități de învățământ.</a:t>
            </a:r>
          </a:p>
          <a:p>
            <a:pPr marL="342900" indent="-342900">
              <a:buFont typeface="Arial" pitchFamily="34" charset="0"/>
              <a:buChar char="•"/>
            </a:pPr>
            <a:r>
              <a:rPr lang="ro-RO" sz="2000" dirty="0">
                <a:latin typeface="Roboto Condensed" charset="0"/>
                <a:ea typeface="Roboto Condensed" charset="0"/>
              </a:rPr>
              <a:t>Prezentarea de înscrisuri false la înscrierea în clasa pregătitoare se pedepsește conform legii și atrage pierderea locului obținut prin fraudă.</a:t>
            </a:r>
          </a:p>
          <a:p>
            <a:pPr marL="342900" indent="-342900">
              <a:buFont typeface="Arial" pitchFamily="34" charset="0"/>
              <a:buChar char="•"/>
            </a:pPr>
            <a:endParaRPr lang="ro-RO" sz="2000" dirty="0">
              <a:latin typeface="Roboto Condensed" charset="0"/>
              <a:ea typeface="Roboto Condensed"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ro-RO" dirty="0"/>
              <a:t>CINE?</a:t>
            </a:r>
            <a:endParaRPr dirty="0"/>
          </a:p>
        </p:txBody>
      </p:sp>
      <p:sp>
        <p:nvSpPr>
          <p:cNvPr id="287" name="Shape 28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11</a:t>
            </a:fld>
            <a:endParaRPr/>
          </a:p>
        </p:txBody>
      </p:sp>
      <p:grpSp>
        <p:nvGrpSpPr>
          <p:cNvPr id="288" name="Shape 288"/>
          <p:cNvGrpSpPr/>
          <p:nvPr/>
        </p:nvGrpSpPr>
        <p:grpSpPr>
          <a:xfrm>
            <a:off x="312466" y="587260"/>
            <a:ext cx="309022" cy="376837"/>
            <a:chOff x="596350" y="929175"/>
            <a:chExt cx="407950" cy="497475"/>
          </a:xfrm>
        </p:grpSpPr>
        <p:sp>
          <p:nvSpPr>
            <p:cNvPr id="289" name="Shape 289"/>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0" name="Shape 290"/>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1" name="Shape 291"/>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2" name="Shape 292"/>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3" name="Shape 293"/>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4" name="Shape 294"/>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5" name="Shape 295"/>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7" name="Rectangle 6"/>
          <p:cNvSpPr/>
          <p:nvPr/>
        </p:nvSpPr>
        <p:spPr>
          <a:xfrm>
            <a:off x="560868" y="1562100"/>
            <a:ext cx="3233130" cy="153352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a:latin typeface="Roboto Condensed" charset="0"/>
                <a:ea typeface="Roboto Condensed" charset="0"/>
              </a:rPr>
              <a:t>Toți copiii care împlinesc vârsta de 6 ani până la data de 31 august 202</a:t>
            </a:r>
            <a:r>
              <a:rPr lang="en-US" sz="2000" dirty="0">
                <a:latin typeface="Roboto Condensed" charset="0"/>
                <a:ea typeface="Roboto Condensed" charset="0"/>
              </a:rPr>
              <a:t>6</a:t>
            </a:r>
            <a:r>
              <a:rPr lang="ro-RO" sz="2000" dirty="0">
                <a:latin typeface="Roboto Condensed" charset="0"/>
                <a:ea typeface="Roboto Condensed" charset="0"/>
              </a:rPr>
              <a:t> inclusiv</a:t>
            </a:r>
          </a:p>
        </p:txBody>
      </p:sp>
      <p:sp>
        <p:nvSpPr>
          <p:cNvPr id="8" name="Rectangle 7"/>
          <p:cNvSpPr/>
          <p:nvPr/>
        </p:nvSpPr>
        <p:spPr>
          <a:xfrm>
            <a:off x="4667251" y="2486024"/>
            <a:ext cx="3400424" cy="185737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a:latin typeface="Roboto Condensed" charset="0"/>
                <a:ea typeface="Roboto Condensed" charset="0"/>
              </a:rPr>
              <a:t>Copiii care împlinesc vârsta de 6 ani în perioada 1 septembrie – 31 decembrie 202</a:t>
            </a:r>
            <a:r>
              <a:rPr lang="en-US" sz="2000" dirty="0">
                <a:latin typeface="Roboto Condensed" charset="0"/>
                <a:ea typeface="Roboto Condensed" charset="0"/>
              </a:rPr>
              <a:t>6</a:t>
            </a:r>
            <a:r>
              <a:rPr lang="ro-RO" sz="2000" dirty="0">
                <a:latin typeface="Roboto Condensed" charset="0"/>
                <a:ea typeface="Roboto Condensed" charset="0"/>
              </a:rPr>
              <a:t> inclusiv, dacă nivelul lor de dezvoltare corespunde, în baza unei recomandări</a:t>
            </a:r>
          </a:p>
        </p:txBody>
      </p:sp>
    </p:spTree>
    <p:extLst>
      <p:ext uri="{BB962C8B-B14F-4D97-AF65-F5344CB8AC3E}">
        <p14:creationId xmlns:p14="http://schemas.microsoft.com/office/powerpoint/2010/main" val="2297908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ro-RO" dirty="0"/>
              <a:t>ACTE NECESARE ÎNSCRIERII</a:t>
            </a:r>
            <a:endParaRPr dirty="0"/>
          </a:p>
        </p:txBody>
      </p:sp>
      <p:sp>
        <p:nvSpPr>
          <p:cNvPr id="287" name="Shape 28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12</a:t>
            </a:fld>
            <a:endParaRPr/>
          </a:p>
        </p:txBody>
      </p:sp>
      <p:grpSp>
        <p:nvGrpSpPr>
          <p:cNvPr id="288" name="Shape 288"/>
          <p:cNvGrpSpPr/>
          <p:nvPr/>
        </p:nvGrpSpPr>
        <p:grpSpPr>
          <a:xfrm>
            <a:off x="312466" y="587260"/>
            <a:ext cx="309022" cy="376837"/>
            <a:chOff x="596350" y="929175"/>
            <a:chExt cx="407950" cy="497475"/>
          </a:xfrm>
        </p:grpSpPr>
        <p:sp>
          <p:nvSpPr>
            <p:cNvPr id="289" name="Shape 289"/>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0" name="Shape 290"/>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1" name="Shape 291"/>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2" name="Shape 292"/>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3" name="Shape 293"/>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4" name="Shape 294"/>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5" name="Shape 295"/>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7" name="Shape 237"/>
          <p:cNvSpPr txBox="1">
            <a:spLocks noGrp="1"/>
          </p:cNvSpPr>
          <p:nvPr>
            <p:ph type="body" idx="1"/>
          </p:nvPr>
        </p:nvSpPr>
        <p:spPr>
          <a:xfrm>
            <a:off x="576304" y="1364147"/>
            <a:ext cx="7774327" cy="3168423"/>
          </a:xfrm>
          <a:prstGeom prst="rect">
            <a:avLst/>
          </a:prstGeom>
        </p:spPr>
        <p:txBody>
          <a:bodyPr spcFirstLastPara="1" wrap="square" lIns="91425" tIns="91425" rIns="91425" bIns="91425" anchor="ctr" anchorCtr="0">
            <a:noAutofit/>
          </a:bodyPr>
          <a:lstStyle/>
          <a:p>
            <a:pPr marL="114300" indent="0" defTabSz="627063">
              <a:lnSpc>
                <a:spcPct val="150000"/>
              </a:lnSpc>
              <a:buNone/>
            </a:pPr>
            <a:endParaRPr lang="ro-RO" sz="1400" dirty="0">
              <a:solidFill>
                <a:schemeClr val="tx1"/>
              </a:solidFill>
              <a:effectLst>
                <a:outerShdw blurRad="38100" dist="38100" dir="2700000" algn="tl">
                  <a:srgbClr val="000000">
                    <a:alpha val="43137"/>
                  </a:srgbClr>
                </a:outerShdw>
              </a:effectLst>
            </a:endParaRPr>
          </a:p>
          <a:p>
            <a:pPr marL="114300" indent="0" defTabSz="627063">
              <a:lnSpc>
                <a:spcPct val="150000"/>
              </a:lnSpc>
              <a:buNone/>
            </a:pPr>
            <a:r>
              <a:rPr lang="ro-RO" dirty="0">
                <a:solidFill>
                  <a:schemeClr val="tx1"/>
                </a:solidFill>
                <a:latin typeface="Roboto Condensed" charset="0"/>
                <a:ea typeface="Roboto Condensed" charset="0"/>
                <a:cs typeface="Arial" panose="020B0604020202020204" pitchFamily="34" charset="0"/>
              </a:rPr>
              <a:t>1. Cererea – tip de înscriere</a:t>
            </a:r>
          </a:p>
          <a:p>
            <a:pPr marL="114300" indent="0" defTabSz="627063">
              <a:lnSpc>
                <a:spcPct val="150000"/>
              </a:lnSpc>
              <a:buNone/>
            </a:pPr>
            <a:r>
              <a:rPr lang="ro-RO" dirty="0">
                <a:solidFill>
                  <a:schemeClr val="tx1"/>
                </a:solidFill>
                <a:latin typeface="Roboto Condensed" charset="0"/>
                <a:ea typeface="Roboto Condensed" charset="0"/>
                <a:cs typeface="Arial" panose="020B0604020202020204" pitchFamily="34" charset="0"/>
              </a:rPr>
              <a:t> 2. Copia actului de identitate al părintelui</a:t>
            </a:r>
          </a:p>
          <a:p>
            <a:pPr marL="114300" indent="0" defTabSz="627063">
              <a:lnSpc>
                <a:spcPct val="150000"/>
              </a:lnSpc>
              <a:buNone/>
            </a:pPr>
            <a:r>
              <a:rPr lang="ro-RO" dirty="0">
                <a:solidFill>
                  <a:schemeClr val="tx1"/>
                </a:solidFill>
                <a:latin typeface="Roboto Condensed" charset="0"/>
                <a:ea typeface="Roboto Condensed" charset="0"/>
                <a:cs typeface="Arial" panose="020B0604020202020204" pitchFamily="34" charset="0"/>
              </a:rPr>
              <a:t> 3. Copia certificatului de naștere al copilului</a:t>
            </a:r>
          </a:p>
          <a:p>
            <a:pPr marL="114300" indent="0" defTabSz="627063">
              <a:lnSpc>
                <a:spcPct val="150000"/>
              </a:lnSpc>
              <a:buNone/>
            </a:pPr>
            <a:r>
              <a:rPr lang="ro-RO" dirty="0">
                <a:solidFill>
                  <a:schemeClr val="tx1"/>
                </a:solidFill>
                <a:latin typeface="Roboto Condensed" charset="0"/>
                <a:ea typeface="Roboto Condensed" charset="0"/>
                <a:cs typeface="Arial" panose="020B0604020202020204" pitchFamily="34" charset="0"/>
              </a:rPr>
              <a:t> 4. Recomandarea de înscriere în clasa pregătitoare, pentru copiii care împlinesc 6 ani în perioada 1 septembrie – 31 decembrie 202</a:t>
            </a:r>
            <a:r>
              <a:rPr lang="en-US" dirty="0">
                <a:solidFill>
                  <a:schemeClr val="tx1"/>
                </a:solidFill>
                <a:latin typeface="Roboto Condensed" charset="0"/>
                <a:ea typeface="Roboto Condensed" charset="0"/>
                <a:cs typeface="Arial" panose="020B0604020202020204" pitchFamily="34" charset="0"/>
              </a:rPr>
              <a:t>6</a:t>
            </a:r>
            <a:r>
              <a:rPr lang="ro-RO" dirty="0">
                <a:solidFill>
                  <a:schemeClr val="tx1"/>
                </a:solidFill>
                <a:latin typeface="Roboto Condensed" charset="0"/>
                <a:ea typeface="Roboto Condensed" charset="0"/>
                <a:cs typeface="Arial" panose="020B0604020202020204" pitchFamily="34" charset="0"/>
              </a:rPr>
              <a:t>, inclusiv</a:t>
            </a:r>
          </a:p>
          <a:p>
            <a:pPr marL="114300" indent="0" defTabSz="627063">
              <a:lnSpc>
                <a:spcPct val="150000"/>
              </a:lnSpc>
              <a:buNone/>
            </a:pPr>
            <a:r>
              <a:rPr lang="ro-RO" dirty="0">
                <a:solidFill>
                  <a:schemeClr val="tx1"/>
                </a:solidFill>
                <a:latin typeface="Roboto Condensed" charset="0"/>
                <a:ea typeface="Roboto Condensed" charset="0"/>
                <a:cs typeface="Arial" panose="020B0604020202020204" pitchFamily="34" charset="0"/>
              </a:rPr>
              <a:t>  5. Documente doveditoare de îndeplinire a criteriilor generale și/sau specifice de departajare, după caz</a:t>
            </a:r>
          </a:p>
          <a:p>
            <a:pPr defTabSz="627063">
              <a:lnSpc>
                <a:spcPct val="150000"/>
              </a:lnSpc>
            </a:pPr>
            <a:endParaRPr lang="ro-RO" sz="1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ro-RO" dirty="0"/>
              <a:t>ACTE NECESARE ÎNSCRIERII</a:t>
            </a:r>
            <a:endParaRPr dirty="0"/>
          </a:p>
        </p:txBody>
      </p:sp>
      <p:sp>
        <p:nvSpPr>
          <p:cNvPr id="287" name="Shape 28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13</a:t>
            </a:fld>
            <a:endParaRPr/>
          </a:p>
        </p:txBody>
      </p:sp>
      <p:grpSp>
        <p:nvGrpSpPr>
          <p:cNvPr id="288" name="Shape 288"/>
          <p:cNvGrpSpPr/>
          <p:nvPr/>
        </p:nvGrpSpPr>
        <p:grpSpPr>
          <a:xfrm>
            <a:off x="312466" y="587260"/>
            <a:ext cx="309022" cy="376837"/>
            <a:chOff x="596350" y="929175"/>
            <a:chExt cx="407950" cy="497475"/>
          </a:xfrm>
        </p:grpSpPr>
        <p:sp>
          <p:nvSpPr>
            <p:cNvPr id="289" name="Shape 289"/>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0" name="Shape 290"/>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1" name="Shape 291"/>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2" name="Shape 292"/>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3" name="Shape 293"/>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4" name="Shape 294"/>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5" name="Shape 295"/>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7" name="Shape 237"/>
          <p:cNvSpPr txBox="1">
            <a:spLocks noGrp="1"/>
          </p:cNvSpPr>
          <p:nvPr>
            <p:ph type="body" idx="1"/>
          </p:nvPr>
        </p:nvSpPr>
        <p:spPr>
          <a:xfrm>
            <a:off x="576304" y="1259372"/>
            <a:ext cx="7774327" cy="3168423"/>
          </a:xfrm>
          <a:prstGeom prst="rect">
            <a:avLst/>
          </a:prstGeom>
        </p:spPr>
        <p:txBody>
          <a:bodyPr spcFirstLastPara="1" wrap="square" lIns="91425" tIns="91425" rIns="91425" bIns="91425" anchor="ctr" anchorCtr="0">
            <a:noAutofit/>
          </a:bodyPr>
          <a:lstStyle/>
          <a:p>
            <a:pPr defTabSz="627063">
              <a:lnSpc>
                <a:spcPct val="150000"/>
              </a:lnSpc>
            </a:pPr>
            <a:endParaRPr lang="ro-RO" sz="1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14300" indent="0" defTabSz="627063">
              <a:lnSpc>
                <a:spcPct val="150000"/>
              </a:lnSpc>
              <a:buNone/>
            </a:pPr>
            <a:endParaRPr lang="ro-RO" sz="1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TextBox 2"/>
          <p:cNvSpPr txBox="1"/>
          <p:nvPr/>
        </p:nvSpPr>
        <p:spPr>
          <a:xfrm>
            <a:off x="847725" y="1390650"/>
            <a:ext cx="7058025" cy="3631763"/>
          </a:xfrm>
          <a:prstGeom prst="rect">
            <a:avLst/>
          </a:prstGeom>
          <a:noFill/>
        </p:spPr>
        <p:txBody>
          <a:bodyPr wrap="square" rtlCol="0">
            <a:spAutoFit/>
          </a:bodyPr>
          <a:lstStyle/>
          <a:p>
            <a:pPr defTabSz="627063">
              <a:lnSpc>
                <a:spcPct val="150000"/>
              </a:lnSpc>
            </a:pPr>
            <a:r>
              <a:rPr lang="ro-RO" sz="1800" dirty="0">
                <a:solidFill>
                  <a:schemeClr val="tx1"/>
                </a:solidFill>
                <a:latin typeface="Roboto Condensed" charset="0"/>
                <a:ea typeface="Roboto Condensed" charset="0"/>
                <a:cs typeface="Arial" panose="020B0604020202020204" pitchFamily="34" charset="0"/>
              </a:rPr>
              <a:t>6. Declarația-tip pe propria răspundere cu privire la veridicitatea informațiilor introduse în cerere, în cazul completării sau transmiterii online a cererii </a:t>
            </a:r>
          </a:p>
          <a:p>
            <a:pPr defTabSz="627063">
              <a:lnSpc>
                <a:spcPct val="150000"/>
              </a:lnSpc>
            </a:pPr>
            <a:r>
              <a:rPr lang="ro-RO" sz="1800" dirty="0">
                <a:solidFill>
                  <a:schemeClr val="tx1"/>
                </a:solidFill>
                <a:latin typeface="Roboto Condensed" charset="0"/>
                <a:ea typeface="Roboto Condensed" charset="0"/>
                <a:cs typeface="Arial" panose="020B0604020202020204" pitchFamily="34" charset="0"/>
              </a:rPr>
              <a:t>7. Copia hotărârii judecătorești definitive din care rezultă modul în care se exercită autoritatea părintească și unde a fost stabilită locuința minorului, în cazul părinților divorțați.</a:t>
            </a:r>
          </a:p>
          <a:p>
            <a:pPr defTabSz="627063">
              <a:lnSpc>
                <a:spcPct val="150000"/>
              </a:lnSpc>
            </a:pPr>
            <a:r>
              <a:rPr lang="ro-RO" sz="1800" i="1" dirty="0">
                <a:solidFill>
                  <a:schemeClr val="tx1"/>
                </a:solidFill>
                <a:latin typeface="Roboto Condensed" charset="0"/>
                <a:ea typeface="Roboto Condensed" charset="0"/>
                <a:cs typeface="Arial" panose="020B0604020202020204" pitchFamily="34" charset="0"/>
              </a:rPr>
              <a:t>    Copiile sunt certificate conform cu originalul de către secretariatul unității de învățământ, pe baza documentelor originale.</a:t>
            </a:r>
          </a:p>
          <a:p>
            <a:endParaRPr lang="ro-RO" dirty="0"/>
          </a:p>
        </p:txBody>
      </p:sp>
    </p:spTree>
    <p:extLst>
      <p:ext uri="{BB962C8B-B14F-4D97-AF65-F5344CB8AC3E}">
        <p14:creationId xmlns:p14="http://schemas.microsoft.com/office/powerpoint/2010/main" val="4206392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6" y="3442648"/>
            <a:ext cx="4433153" cy="899095"/>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ro-RO" b="0" dirty="0"/>
              <a:t>Pentru programare la CMBRAE:</a:t>
            </a:r>
            <a:br>
              <a:rPr lang="ro-RO" b="0" dirty="0">
                <a:solidFill>
                  <a:srgbClr val="FF0000"/>
                </a:solidFill>
              </a:rPr>
            </a:br>
            <a:r>
              <a:rPr lang="ro-RO" b="0" dirty="0">
                <a:solidFill>
                  <a:schemeClr val="bg1">
                    <a:lumMod val="95000"/>
                  </a:schemeClr>
                </a:solidFill>
              </a:rPr>
              <a:t>Tel. 0212323071</a:t>
            </a:r>
            <a:endParaRPr b="0" dirty="0">
              <a:solidFill>
                <a:schemeClr val="bg1">
                  <a:lumMod val="95000"/>
                </a:schemeClr>
              </a:solidFill>
            </a:endParaRPr>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14</a:t>
            </a:fld>
            <a:endParaRPr/>
          </a:p>
        </p:txBody>
      </p:sp>
      <p:sp>
        <p:nvSpPr>
          <p:cNvPr id="224" name="Shape 224"/>
          <p:cNvSpPr txBox="1"/>
          <p:nvPr/>
        </p:nvSpPr>
        <p:spPr>
          <a:xfrm>
            <a:off x="463526" y="676275"/>
            <a:ext cx="6156350" cy="2124075"/>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ro-RO" sz="2000" b="1" dirty="0">
                <a:solidFill>
                  <a:srgbClr val="3F5378"/>
                </a:solidFill>
                <a:latin typeface="Roboto Condensed"/>
                <a:ea typeface="Roboto Condensed"/>
                <a:cs typeface="Roboto Condensed"/>
                <a:sym typeface="Roboto Condensed"/>
              </a:rPr>
              <a:t>EVALUAREA NIVELULUI DE DEZVOLTARE AL COPILULUI </a:t>
            </a:r>
          </a:p>
          <a:p>
            <a:pPr marL="0" lvl="0" indent="0">
              <a:spcBef>
                <a:spcPts val="0"/>
              </a:spcBef>
              <a:spcAft>
                <a:spcPts val="0"/>
              </a:spcAft>
              <a:buNone/>
            </a:pPr>
            <a:r>
              <a:rPr lang="en-US" sz="2000" b="1" dirty="0">
                <a:solidFill>
                  <a:srgbClr val="3F5378"/>
                </a:solidFill>
                <a:latin typeface="Roboto Condensed"/>
                <a:ea typeface="Roboto Condensed"/>
                <a:cs typeface="Roboto Condensed"/>
                <a:sym typeface="Roboto Condensed"/>
              </a:rPr>
              <a:t>16</a:t>
            </a:r>
            <a:r>
              <a:rPr lang="ro-RO" sz="2000" b="1" dirty="0">
                <a:solidFill>
                  <a:srgbClr val="3F5378"/>
                </a:solidFill>
                <a:latin typeface="Roboto Condensed"/>
                <a:ea typeface="Roboto Condensed"/>
                <a:cs typeface="Roboto Condensed"/>
                <a:sym typeface="Roboto Condensed"/>
              </a:rPr>
              <a:t>.03.202</a:t>
            </a:r>
            <a:r>
              <a:rPr lang="en-US" sz="2000" b="1" dirty="0">
                <a:solidFill>
                  <a:srgbClr val="3F5378"/>
                </a:solidFill>
                <a:latin typeface="Roboto Condensed"/>
                <a:ea typeface="Roboto Condensed"/>
                <a:cs typeface="Roboto Condensed"/>
                <a:sym typeface="Roboto Condensed"/>
              </a:rPr>
              <a:t>6</a:t>
            </a:r>
            <a:r>
              <a:rPr lang="ro-RO" sz="2000" b="1" dirty="0">
                <a:solidFill>
                  <a:srgbClr val="3F5378"/>
                </a:solidFill>
                <a:latin typeface="Roboto Condensed"/>
                <a:ea typeface="Roboto Condensed"/>
                <a:cs typeface="Roboto Condensed"/>
                <a:sym typeface="Roboto Condensed"/>
              </a:rPr>
              <a:t>– </a:t>
            </a:r>
            <a:r>
              <a:rPr lang="en-US" sz="2000" b="1" dirty="0">
                <a:solidFill>
                  <a:srgbClr val="3F5378"/>
                </a:solidFill>
                <a:latin typeface="Roboto Condensed"/>
                <a:ea typeface="Roboto Condensed"/>
                <a:cs typeface="Roboto Condensed"/>
                <a:sym typeface="Roboto Condensed"/>
              </a:rPr>
              <a:t>30</a:t>
            </a:r>
            <a:r>
              <a:rPr lang="ro-RO" sz="2000" b="1" dirty="0">
                <a:solidFill>
                  <a:srgbClr val="3F5378"/>
                </a:solidFill>
                <a:latin typeface="Roboto Condensed"/>
                <a:ea typeface="Roboto Condensed"/>
                <a:cs typeface="Roboto Condensed"/>
                <a:sym typeface="Roboto Condensed"/>
              </a:rPr>
              <a:t>.0</a:t>
            </a:r>
            <a:r>
              <a:rPr lang="en-US" sz="2000" b="1" dirty="0">
                <a:solidFill>
                  <a:srgbClr val="3F5378"/>
                </a:solidFill>
                <a:latin typeface="Roboto Condensed"/>
                <a:ea typeface="Roboto Condensed"/>
                <a:cs typeface="Roboto Condensed"/>
                <a:sym typeface="Roboto Condensed"/>
              </a:rPr>
              <a:t>3</a:t>
            </a:r>
            <a:r>
              <a:rPr lang="ro-RO" sz="2000" b="1" dirty="0">
                <a:solidFill>
                  <a:srgbClr val="3F5378"/>
                </a:solidFill>
                <a:latin typeface="Roboto Condensed"/>
                <a:ea typeface="Roboto Condensed"/>
                <a:cs typeface="Roboto Condensed"/>
                <a:sym typeface="Roboto Condensed"/>
              </a:rPr>
              <a:t>.202</a:t>
            </a:r>
            <a:r>
              <a:rPr lang="en-US" sz="2000" b="1" dirty="0">
                <a:solidFill>
                  <a:srgbClr val="3F5378"/>
                </a:solidFill>
                <a:latin typeface="Roboto Condensed"/>
                <a:ea typeface="Roboto Condensed"/>
                <a:cs typeface="Roboto Condensed"/>
                <a:sym typeface="Roboto Condensed"/>
              </a:rPr>
              <a:t>6</a:t>
            </a:r>
            <a:endParaRPr lang="ro-RO" sz="2000" b="1" dirty="0">
              <a:solidFill>
                <a:srgbClr val="3F5378"/>
              </a:solidFill>
              <a:latin typeface="Roboto Condensed"/>
              <a:ea typeface="Roboto Condensed"/>
              <a:cs typeface="Roboto Condensed"/>
              <a:sym typeface="Roboto Condensed"/>
            </a:endParaRPr>
          </a:p>
          <a:p>
            <a:pPr marL="0" lvl="0" indent="0">
              <a:spcBef>
                <a:spcPts val="0"/>
              </a:spcBef>
              <a:spcAft>
                <a:spcPts val="0"/>
              </a:spcAft>
              <a:buNone/>
            </a:pPr>
            <a:endParaRPr lang="ro-RO" sz="2000" b="1" dirty="0">
              <a:solidFill>
                <a:srgbClr val="3F5378"/>
              </a:solidFill>
              <a:latin typeface="Roboto Condensed"/>
              <a:ea typeface="Roboto Condensed"/>
              <a:cs typeface="Roboto Condensed"/>
              <a:sym typeface="Roboto Condensed"/>
            </a:endParaRPr>
          </a:p>
          <a:p>
            <a:pPr marL="0" lvl="0" indent="0">
              <a:spcBef>
                <a:spcPts val="0"/>
              </a:spcBef>
              <a:spcAft>
                <a:spcPts val="0"/>
              </a:spcAft>
              <a:buNone/>
            </a:pPr>
            <a:r>
              <a:rPr lang="ro-RO" sz="2000" b="1" dirty="0">
                <a:solidFill>
                  <a:srgbClr val="3F5378"/>
                </a:solidFill>
                <a:latin typeface="Roboto Condensed"/>
                <a:ea typeface="Roboto Condensed"/>
                <a:cs typeface="Roboto Condensed"/>
                <a:sym typeface="Roboto Condensed"/>
              </a:rPr>
              <a:t>La nivelul unității de învățământ cu nivel preșcolar, pentru copiii care au frecventat grădinița </a:t>
            </a:r>
          </a:p>
          <a:p>
            <a:pPr marL="0" lvl="0" indent="0">
              <a:spcBef>
                <a:spcPts val="0"/>
              </a:spcBef>
              <a:spcAft>
                <a:spcPts val="0"/>
              </a:spcAft>
              <a:buNone/>
            </a:pPr>
            <a:r>
              <a:rPr lang="ro-RO" sz="2000" b="1" dirty="0">
                <a:solidFill>
                  <a:srgbClr val="3F5378"/>
                </a:solidFill>
                <a:latin typeface="Roboto Condensed"/>
                <a:ea typeface="Roboto Condensed"/>
                <a:cs typeface="Roboto Condensed"/>
                <a:sym typeface="Roboto Condensed"/>
              </a:rPr>
              <a:t>La CMBRAE /CJRAE, pentru:</a:t>
            </a:r>
          </a:p>
          <a:p>
            <a:pPr marL="0" lvl="0" indent="0">
              <a:spcBef>
                <a:spcPts val="0"/>
              </a:spcBef>
              <a:spcAft>
                <a:spcPts val="0"/>
              </a:spcAft>
              <a:buNone/>
            </a:pPr>
            <a:r>
              <a:rPr lang="ro-RO" sz="2000" b="1" dirty="0">
                <a:solidFill>
                  <a:srgbClr val="3F5378"/>
                </a:solidFill>
                <a:latin typeface="Roboto Condensed"/>
                <a:ea typeface="Roboto Condensed"/>
                <a:cs typeface="Roboto Condensed"/>
                <a:sym typeface="Roboto Condensed"/>
              </a:rPr>
              <a:t>-copiii care nu au frecventat grădinița;</a:t>
            </a:r>
          </a:p>
          <a:p>
            <a:pPr marL="0" lvl="0" indent="0">
              <a:spcBef>
                <a:spcPts val="0"/>
              </a:spcBef>
              <a:spcAft>
                <a:spcPts val="0"/>
              </a:spcAft>
              <a:buNone/>
            </a:pPr>
            <a:r>
              <a:rPr lang="ro-RO" sz="2000" b="1" dirty="0">
                <a:solidFill>
                  <a:srgbClr val="3F5378"/>
                </a:solidFill>
                <a:latin typeface="Roboto Condensed"/>
                <a:ea typeface="Roboto Condensed"/>
                <a:cs typeface="Roboto Condensed"/>
                <a:sym typeface="Roboto Condensed"/>
              </a:rPr>
              <a:t>-copiii care s-au întors din străinătate.</a:t>
            </a:r>
            <a:endParaRPr sz="2000" b="1" dirty="0">
              <a:solidFill>
                <a:srgbClr val="3F5378"/>
              </a:solidFill>
              <a:latin typeface="Roboto Condensed"/>
              <a:ea typeface="Roboto Condensed"/>
              <a:cs typeface="Roboto Condensed"/>
              <a:sym typeface="Roboto Condense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grpSp>
        <p:nvGrpSpPr>
          <p:cNvPr id="32" name="Shape 395"/>
          <p:cNvGrpSpPr/>
          <p:nvPr/>
        </p:nvGrpSpPr>
        <p:grpSpPr>
          <a:xfrm>
            <a:off x="607714" y="363893"/>
            <a:ext cx="8420985" cy="617791"/>
            <a:chOff x="-1535283" y="1287960"/>
            <a:chExt cx="11486579" cy="2067200"/>
          </a:xfrm>
        </p:grpSpPr>
        <p:sp>
          <p:nvSpPr>
            <p:cNvPr id="33" name="Shape 396"/>
            <p:cNvSpPr/>
            <p:nvPr/>
          </p:nvSpPr>
          <p:spPr>
            <a:xfrm>
              <a:off x="8699476" y="12879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4" name="Shape 397"/>
            <p:cNvSpPr/>
            <p:nvPr/>
          </p:nvSpPr>
          <p:spPr>
            <a:xfrm rot="10800000" flipH="1">
              <a:off x="-308909" y="1697039"/>
              <a:ext cx="9030600" cy="12438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5" name="Shape 398"/>
            <p:cNvSpPr/>
            <p:nvPr/>
          </p:nvSpPr>
          <p:spPr>
            <a:xfrm rot="10800000" flipH="1">
              <a:off x="8707496"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6" name="Shape 399"/>
            <p:cNvSpPr/>
            <p:nvPr/>
          </p:nvSpPr>
          <p:spPr>
            <a:xfrm flipH="1">
              <a:off x="-1535283"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7" name="Shape 400"/>
            <p:cNvSpPr/>
            <p:nvPr/>
          </p:nvSpPr>
          <p:spPr>
            <a:xfrm rot="10800000">
              <a:off x="-1535278" y="29408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sp>
        <p:nvSpPr>
          <p:cNvPr id="409" name="Shape 409"/>
          <p:cNvSpPr txBox="1">
            <a:spLocks noGrp="1"/>
          </p:cNvSpPr>
          <p:nvPr>
            <p:ph type="ctrTitle" idx="4294967295"/>
          </p:nvPr>
        </p:nvSpPr>
        <p:spPr>
          <a:xfrm>
            <a:off x="1415123" y="3693600"/>
            <a:ext cx="6607694" cy="534600"/>
          </a:xfrm>
          <a:prstGeom prst="rect">
            <a:avLst/>
          </a:prstGeom>
        </p:spPr>
        <p:txBody>
          <a:bodyPr spcFirstLastPara="1" wrap="square" lIns="91425" tIns="91425" rIns="91425" bIns="91425" anchor="ctr" anchorCtr="0">
            <a:noAutofit/>
          </a:bodyPr>
          <a:lstStyle/>
          <a:p>
            <a:pPr lvl="0" algn="ctr"/>
            <a:r>
              <a:rPr lang="ro-RO" sz="2400" dirty="0"/>
              <a:t>ȘCOALA GIMNAZIALĂ „JOSE MARTI”, Sector 2</a:t>
            </a:r>
            <a:endParaRPr sz="2400" dirty="0"/>
          </a:p>
        </p:txBody>
      </p:sp>
      <p:sp>
        <p:nvSpPr>
          <p:cNvPr id="410" name="Shape 410"/>
          <p:cNvSpPr txBox="1">
            <a:spLocks noGrp="1"/>
          </p:cNvSpPr>
          <p:nvPr>
            <p:ph type="subTitle" idx="4294967295"/>
          </p:nvPr>
        </p:nvSpPr>
        <p:spPr>
          <a:xfrm>
            <a:off x="253314" y="980118"/>
            <a:ext cx="8662086" cy="2599991"/>
          </a:xfrm>
          <a:prstGeom prst="rect">
            <a:avLst/>
          </a:prstGeom>
        </p:spPr>
        <p:txBody>
          <a:bodyPr spcFirstLastPara="1" wrap="square" lIns="91425" tIns="91425" rIns="91425" bIns="91425" anchor="ctr" anchorCtr="0">
            <a:noAutofit/>
          </a:bodyPr>
          <a:lstStyle/>
          <a:p>
            <a:pPr marL="0" lvl="0" indent="0" algn="ctr" rtl="0">
              <a:spcBef>
                <a:spcPts val="600"/>
              </a:spcBef>
              <a:spcAft>
                <a:spcPts val="1000"/>
              </a:spcAft>
              <a:buNone/>
            </a:pPr>
            <a:r>
              <a:rPr lang="ro-RO" sz="1800" b="1" dirty="0">
                <a:solidFill>
                  <a:srgbClr val="3F5378"/>
                </a:solidFill>
              </a:rPr>
              <a:t>-</a:t>
            </a:r>
            <a:endParaRPr sz="1800" b="1" dirty="0">
              <a:solidFill>
                <a:srgbClr val="3F5378"/>
              </a:solidFill>
            </a:endParaRPr>
          </a:p>
        </p:txBody>
      </p:sp>
      <p:sp>
        <p:nvSpPr>
          <p:cNvPr id="413" name="Shape 41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15</a:t>
            </a:fld>
            <a:endParaRPr/>
          </a:p>
        </p:txBody>
      </p:sp>
      <p:sp>
        <p:nvSpPr>
          <p:cNvPr id="30" name="Shape 409"/>
          <p:cNvSpPr txBox="1">
            <a:spLocks/>
          </p:cNvSpPr>
          <p:nvPr/>
        </p:nvSpPr>
        <p:spPr>
          <a:xfrm>
            <a:off x="-146237" y="1047450"/>
            <a:ext cx="9298459" cy="3238181"/>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1pPr>
            <a:lvl2pPr marR="0" lvl="1"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2pPr>
            <a:lvl3pPr marR="0" lvl="2"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3pPr>
            <a:lvl4pPr marR="0" lvl="3"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4pPr>
            <a:lvl5pPr marR="0" lvl="4"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5pPr>
            <a:lvl6pPr marR="0" lvl="5"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6pPr>
            <a:lvl7pPr marR="0" lvl="6"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7pPr>
            <a:lvl8pPr marR="0" lvl="7"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8pPr>
            <a:lvl9pPr marR="0" lvl="8" algn="l" rtl="0">
              <a:lnSpc>
                <a:spcPct val="100000"/>
              </a:lnSpc>
              <a:spcBef>
                <a:spcPts val="0"/>
              </a:spcBef>
              <a:spcAft>
                <a:spcPts val="0"/>
              </a:spcAft>
              <a:buClr>
                <a:srgbClr val="FFFFFF"/>
              </a:buClr>
              <a:buSzPts val="2000"/>
              <a:buFont typeface="Roboto Condensed"/>
              <a:buNone/>
              <a:defRPr sz="2000" b="1" i="0" u="none" strike="noStrike" cap="none">
                <a:solidFill>
                  <a:srgbClr val="FFFFFF"/>
                </a:solidFill>
                <a:latin typeface="Roboto Condensed"/>
                <a:ea typeface="Roboto Condensed"/>
                <a:cs typeface="Roboto Condensed"/>
                <a:sym typeface="Roboto Condensed"/>
              </a:defRPr>
            </a:lvl9pPr>
          </a:lstStyle>
          <a:p>
            <a:endParaRPr lang="ro-RO" sz="1800" dirty="0">
              <a:solidFill>
                <a:schemeClr val="tx1"/>
              </a:solidFill>
            </a:endParaRPr>
          </a:p>
          <a:p>
            <a:pPr marL="285750" indent="-285750" algn="ctr">
              <a:buFont typeface="Wingdings" panose="05000000000000000000" pitchFamily="2" charset="2"/>
              <a:buChar char="Ø"/>
            </a:pPr>
            <a:r>
              <a:rPr lang="en-US" dirty="0">
                <a:solidFill>
                  <a:schemeClr val="tx1"/>
                </a:solidFill>
              </a:rPr>
              <a:t>31</a:t>
            </a:r>
            <a:r>
              <a:rPr lang="ro-RO" dirty="0">
                <a:solidFill>
                  <a:schemeClr val="tx1"/>
                </a:solidFill>
              </a:rPr>
              <a:t>.0</a:t>
            </a:r>
            <a:r>
              <a:rPr lang="en-US" dirty="0">
                <a:solidFill>
                  <a:schemeClr val="tx1"/>
                </a:solidFill>
              </a:rPr>
              <a:t>3</a:t>
            </a:r>
            <a:r>
              <a:rPr lang="ro-RO" dirty="0">
                <a:solidFill>
                  <a:schemeClr val="tx1"/>
                </a:solidFill>
              </a:rPr>
              <a:t>.202</a:t>
            </a:r>
            <a:r>
              <a:rPr lang="en-US" dirty="0">
                <a:solidFill>
                  <a:schemeClr val="tx1"/>
                </a:solidFill>
              </a:rPr>
              <a:t>6</a:t>
            </a:r>
            <a:r>
              <a:rPr lang="ro-RO" dirty="0">
                <a:solidFill>
                  <a:schemeClr val="tx1"/>
                </a:solidFill>
              </a:rPr>
              <a:t> – </a:t>
            </a:r>
            <a:r>
              <a:rPr lang="en-US" dirty="0">
                <a:solidFill>
                  <a:schemeClr val="tx1"/>
                </a:solidFill>
              </a:rPr>
              <a:t>06</a:t>
            </a:r>
            <a:r>
              <a:rPr lang="ro-RO" dirty="0">
                <a:solidFill>
                  <a:schemeClr val="tx1"/>
                </a:solidFill>
              </a:rPr>
              <a:t>.05.202</a:t>
            </a:r>
            <a:r>
              <a:rPr lang="en-US" dirty="0">
                <a:solidFill>
                  <a:schemeClr val="tx1"/>
                </a:solidFill>
              </a:rPr>
              <a:t>6</a:t>
            </a:r>
            <a:endParaRPr lang="ro-RO" dirty="0">
              <a:solidFill>
                <a:schemeClr val="tx1"/>
              </a:solidFill>
            </a:endParaRPr>
          </a:p>
          <a:p>
            <a:pPr marL="285750" indent="-285750" algn="ctr">
              <a:buFont typeface="Wingdings" panose="05000000000000000000" pitchFamily="2" charset="2"/>
              <a:buChar char="Ø"/>
            </a:pPr>
            <a:endParaRPr lang="ro-RO" dirty="0">
              <a:solidFill>
                <a:schemeClr val="tx1"/>
              </a:solidFill>
            </a:endParaRPr>
          </a:p>
          <a:p>
            <a:pPr marL="285750" indent="-285750">
              <a:buFont typeface="Wingdings" panose="05000000000000000000" pitchFamily="2" charset="2"/>
              <a:buChar char="Ø"/>
            </a:pPr>
            <a:r>
              <a:rPr lang="ro-RO" sz="1800" dirty="0">
                <a:solidFill>
                  <a:schemeClr val="tx1"/>
                </a:solidFill>
              </a:rPr>
              <a:t> </a:t>
            </a:r>
            <a:r>
              <a:rPr lang="ro-RO" sz="1800" b="0" dirty="0">
                <a:solidFill>
                  <a:schemeClr val="tx1"/>
                </a:solidFill>
              </a:rPr>
              <a:t>Completarea cererilor- tip de înscriere de către părinți / tutori legali instituiți / reprezentanți legali</a:t>
            </a:r>
          </a:p>
          <a:p>
            <a:pPr marL="285750" indent="-285750">
              <a:buFont typeface="Wingdings" panose="05000000000000000000" pitchFamily="2" charset="2"/>
              <a:buChar char="Ø"/>
            </a:pPr>
            <a:endParaRPr lang="ro-RO" sz="1800" b="0" dirty="0">
              <a:solidFill>
                <a:schemeClr val="tx1"/>
              </a:solidFill>
            </a:endParaRPr>
          </a:p>
          <a:p>
            <a:pPr marL="285750" indent="-285750">
              <a:buFont typeface="Wingdings" panose="05000000000000000000" pitchFamily="2" charset="2"/>
              <a:buChar char="Ø"/>
            </a:pPr>
            <a:r>
              <a:rPr lang="ro-RO" sz="1800" b="0" dirty="0">
                <a:solidFill>
                  <a:schemeClr val="tx1"/>
                </a:solidFill>
              </a:rPr>
              <a:t>Depunerea / Transmiterea cererilor-tip de înscriere la unitatea de învățământ, împreună cu celelalte documente</a:t>
            </a:r>
          </a:p>
          <a:p>
            <a:pPr marL="285750" indent="-285750">
              <a:buFont typeface="Wingdings" panose="05000000000000000000" pitchFamily="2" charset="2"/>
              <a:buChar char="Ø"/>
            </a:pPr>
            <a:endParaRPr lang="ro-RO" sz="1800" b="0" dirty="0">
              <a:solidFill>
                <a:schemeClr val="tx1"/>
              </a:solidFill>
            </a:endParaRPr>
          </a:p>
          <a:p>
            <a:pPr marL="285750" indent="-285750">
              <a:buFont typeface="Wingdings" panose="05000000000000000000" pitchFamily="2" charset="2"/>
              <a:buChar char="Ø"/>
            </a:pPr>
            <a:r>
              <a:rPr lang="ro-RO" sz="1800" b="0" dirty="0">
                <a:solidFill>
                  <a:schemeClr val="tx1"/>
                </a:solidFill>
              </a:rPr>
              <a:t>Validarea fișelor de înscriere generate de aplicația informatică</a:t>
            </a:r>
          </a:p>
          <a:p>
            <a:pPr marL="285750" indent="-285750">
              <a:buFont typeface="Wingdings" panose="05000000000000000000" pitchFamily="2" charset="2"/>
              <a:buChar char="Ø"/>
            </a:pPr>
            <a:r>
              <a:rPr lang="ro-RO" sz="1800" b="0" dirty="0">
                <a:solidFill>
                  <a:schemeClr val="tx1"/>
                </a:solidFill>
              </a:rPr>
              <a:t> </a:t>
            </a:r>
          </a:p>
          <a:p>
            <a:pPr marL="285750" indent="-285750">
              <a:buFontTx/>
              <a:buChar char="-"/>
            </a:pPr>
            <a:endParaRPr lang="ro-RO" sz="1800" dirty="0">
              <a:solidFill>
                <a:schemeClr val="tx1"/>
              </a:solidFill>
            </a:endParaRPr>
          </a:p>
          <a:p>
            <a:endParaRPr lang="ro-RO" sz="1800" dirty="0">
              <a:solidFill>
                <a:schemeClr val="tx1"/>
              </a:solidFill>
            </a:endParaRPr>
          </a:p>
          <a:p>
            <a:endParaRPr lang="ro-RO" sz="1800" dirty="0">
              <a:solidFill>
                <a:schemeClr val="tx1"/>
              </a:solidFill>
            </a:endParaRPr>
          </a:p>
        </p:txBody>
      </p:sp>
      <p:sp>
        <p:nvSpPr>
          <p:cNvPr id="31" name="Shape 410"/>
          <p:cNvSpPr txBox="1">
            <a:spLocks/>
          </p:cNvSpPr>
          <p:nvPr/>
        </p:nvSpPr>
        <p:spPr>
          <a:xfrm>
            <a:off x="115301" y="296562"/>
            <a:ext cx="8775385" cy="68512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9pPr>
          </a:lstStyle>
          <a:p>
            <a:pPr marL="0" indent="0" algn="ctr">
              <a:spcAft>
                <a:spcPts val="1000"/>
              </a:spcAft>
              <a:buFont typeface="Roboto Condensed Light"/>
              <a:buNone/>
            </a:pPr>
            <a:r>
              <a:rPr lang="ro-RO" b="1" dirty="0">
                <a:solidFill>
                  <a:schemeClr val="tx1"/>
                </a:solidFill>
              </a:rPr>
              <a:t>ÎNSCRIEREA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Shape 268"/>
          <p:cNvSpPr txBox="1">
            <a:spLocks noGrp="1"/>
          </p:cNvSpPr>
          <p:nvPr>
            <p:ph type="title"/>
          </p:nvPr>
        </p:nvSpPr>
        <p:spPr>
          <a:xfrm>
            <a:off x="679602" y="392575"/>
            <a:ext cx="6185023" cy="766200"/>
          </a:xfrm>
          <a:prstGeom prst="rect">
            <a:avLst/>
          </a:prstGeom>
        </p:spPr>
        <p:txBody>
          <a:bodyPr spcFirstLastPara="1" wrap="square" lIns="91425" tIns="91425" rIns="91425" bIns="91425" anchor="ctr" anchorCtr="0">
            <a:noAutofit/>
          </a:bodyPr>
          <a:lstStyle/>
          <a:p>
            <a:pPr lvl="0"/>
            <a:r>
              <a:rPr lang="ro-RO" sz="1400" dirty="0"/>
              <a:t>     </a:t>
            </a:r>
            <a:r>
              <a:rPr lang="ro-RO" sz="3200" dirty="0"/>
              <a:t>ÎNSCRIEREA</a:t>
            </a:r>
            <a:endParaRPr sz="3200"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16</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 name="Rectangle 2"/>
          <p:cNvSpPr/>
          <p:nvPr/>
        </p:nvSpPr>
        <p:spPr>
          <a:xfrm>
            <a:off x="-38600" y="1167284"/>
            <a:ext cx="9143999" cy="3724096"/>
          </a:xfrm>
          <a:prstGeom prst="rect">
            <a:avLst/>
          </a:prstGeom>
          <a:solidFill>
            <a:srgbClr val="FF9900"/>
          </a:solidFill>
        </p:spPr>
        <p:txBody>
          <a:bodyPr wrap="square">
            <a:spAutoFit/>
          </a:bodyPr>
          <a:lstStyle/>
          <a:p>
            <a:pPr algn="ctr">
              <a:tabLst>
                <a:tab pos="92075" algn="l"/>
              </a:tabLst>
            </a:pPr>
            <a:r>
              <a:rPr lang="ro-RO" sz="2000" b="1" dirty="0">
                <a:solidFill>
                  <a:schemeClr val="bg1"/>
                </a:solidFill>
                <a:latin typeface="Roboto Condensed Light"/>
                <a:ea typeface="Roboto Condensed Light"/>
                <a:cs typeface="Roboto Condensed Light"/>
                <a:sym typeface="Roboto Condensed Light"/>
              </a:rPr>
              <a:t>	</a:t>
            </a:r>
            <a:r>
              <a:rPr lang="ro-RO" sz="2000" b="1" u="sng" dirty="0">
                <a:solidFill>
                  <a:schemeClr val="tx1"/>
                </a:solidFill>
                <a:latin typeface="Roboto Condensed Light"/>
                <a:ea typeface="Roboto Condensed Light"/>
                <a:cs typeface="Roboto Condensed Light"/>
                <a:sym typeface="Roboto Condensed Light"/>
              </a:rPr>
              <a:t>PRIMA ETAPĂ</a:t>
            </a:r>
          </a:p>
          <a:p>
            <a:pPr algn="ctr">
              <a:tabLst>
                <a:tab pos="92075" algn="l"/>
              </a:tabLst>
            </a:pPr>
            <a:r>
              <a:rPr lang="ro-RO" sz="2000" b="1" u="sng" dirty="0">
                <a:solidFill>
                  <a:schemeClr val="tx1"/>
                </a:solidFill>
                <a:latin typeface="Roboto Condensed Light"/>
                <a:ea typeface="Roboto Condensed Light"/>
                <a:cs typeface="Roboto Condensed Light"/>
                <a:sym typeface="Roboto Condensed Light"/>
              </a:rPr>
              <a:t>06.05.202</a:t>
            </a:r>
            <a:r>
              <a:rPr lang="en-US" sz="2000" b="1" u="sng" dirty="0">
                <a:solidFill>
                  <a:schemeClr val="tx1"/>
                </a:solidFill>
                <a:latin typeface="Roboto Condensed Light"/>
                <a:ea typeface="Roboto Condensed Light"/>
                <a:cs typeface="Roboto Condensed Light"/>
                <a:sym typeface="Roboto Condensed Light"/>
              </a:rPr>
              <a:t>6</a:t>
            </a:r>
            <a:r>
              <a:rPr lang="ro-RO" sz="2000" b="1" u="sng" dirty="0">
                <a:solidFill>
                  <a:schemeClr val="tx1"/>
                </a:solidFill>
                <a:latin typeface="Roboto Condensed Light"/>
                <a:ea typeface="Roboto Condensed Light"/>
                <a:cs typeface="Roboto Condensed Light"/>
                <a:sym typeface="Roboto Condensed Light"/>
              </a:rPr>
              <a:t> – 21.05.202</a:t>
            </a:r>
            <a:r>
              <a:rPr lang="en-US" sz="2000" b="1" u="sng" dirty="0">
                <a:solidFill>
                  <a:schemeClr val="tx1"/>
                </a:solidFill>
                <a:latin typeface="Roboto Condensed Light"/>
                <a:ea typeface="Roboto Condensed Light"/>
                <a:cs typeface="Roboto Condensed Light"/>
                <a:sym typeface="Roboto Condensed Light"/>
              </a:rPr>
              <a:t>6</a:t>
            </a:r>
            <a:endParaRPr lang="ro-RO" sz="2000" b="1" u="sng" dirty="0">
              <a:solidFill>
                <a:schemeClr val="tx1"/>
              </a:solidFill>
              <a:latin typeface="Roboto Condensed Light"/>
              <a:ea typeface="Roboto Condensed Light"/>
              <a:cs typeface="Roboto Condensed Light"/>
              <a:sym typeface="Roboto Condensed Light"/>
            </a:endParaRPr>
          </a:p>
          <a:p>
            <a:pPr algn="just">
              <a:tabLst>
                <a:tab pos="92075" algn="l"/>
              </a:tabLst>
            </a:pPr>
            <a:endParaRPr lang="ro-RO" sz="2000" b="1" u="sng" dirty="0">
              <a:solidFill>
                <a:schemeClr val="tx1"/>
              </a:solidFill>
              <a:latin typeface="Roboto Condensed Light"/>
              <a:ea typeface="Roboto Condensed Light"/>
              <a:cs typeface="Roboto Condensed Light"/>
              <a:sym typeface="Roboto Condensed Light"/>
            </a:endParaRP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06</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a:t>
            </a:r>
            <a:r>
              <a:rPr lang="en-US" sz="1600" b="1" dirty="0">
                <a:solidFill>
                  <a:schemeClr val="tx1"/>
                </a:solidFill>
                <a:latin typeface="Roboto Condensed Light"/>
                <a:ea typeface="Roboto Condensed Light"/>
                <a:cs typeface="Roboto Condensed Light"/>
                <a:sym typeface="Roboto Condensed Light"/>
              </a:rPr>
              <a:t>11</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Repartizarea copiilor la școala de circumscripție</a:t>
            </a:r>
          </a:p>
          <a:p>
            <a:pPr marL="285750" indent="-285750" algn="just">
              <a:buFont typeface="Wingdings" pitchFamily="2" charset="2"/>
              <a:buChar char="Ø"/>
              <a:tabLst>
                <a:tab pos="92075" algn="l"/>
              </a:tabLst>
            </a:pPr>
            <a:endParaRPr lang="ro-RO" sz="1600" b="1" dirty="0">
              <a:solidFill>
                <a:schemeClr val="tx1"/>
              </a:solidFill>
              <a:latin typeface="Roboto Condensed Light"/>
              <a:ea typeface="Roboto Condensed Light"/>
              <a:cs typeface="Roboto Condensed Light"/>
              <a:sym typeface="Roboto Condensed Light"/>
            </a:endParaRP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13</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a:t>
            </a:r>
            <a:r>
              <a:rPr lang="en-US" sz="1600" b="1" dirty="0">
                <a:solidFill>
                  <a:schemeClr val="tx1"/>
                </a:solidFill>
                <a:latin typeface="Roboto Condensed Light"/>
                <a:ea typeface="Roboto Condensed Light"/>
                <a:cs typeface="Roboto Condensed Light"/>
                <a:sym typeface="Roboto Condensed Light"/>
              </a:rPr>
              <a:t>20</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 </a:t>
            </a:r>
            <a:r>
              <a:rPr lang="ro-RO" sz="1600" b="1" dirty="0">
                <a:solidFill>
                  <a:schemeClr val="tx1"/>
                </a:solidFill>
                <a:latin typeface="Roboto Condensed Light"/>
                <a:ea typeface="Roboto Condensed Light"/>
                <a:cs typeface="Roboto Condensed Light"/>
                <a:sym typeface="Roboto Condensed Light"/>
              </a:rPr>
              <a:t>– Aplicarea criteriilor generale de departajare; Admiterea sau respingerea cererilor prin care se solicită înscrierea la o altă școală decât cea de circumscripție pe locurile rămase libere; Validarea în CA a listei candidaților admiși; Marcarea în aplicație a acestor cereri</a:t>
            </a:r>
          </a:p>
          <a:p>
            <a:pPr marL="285750" indent="-285750" algn="just">
              <a:buFont typeface="Wingdings" pitchFamily="2" charset="2"/>
              <a:buChar char="Ø"/>
              <a:tabLst>
                <a:tab pos="92075" algn="l"/>
              </a:tabLst>
            </a:pPr>
            <a:endParaRPr lang="ro-RO" sz="1600" b="1" dirty="0">
              <a:solidFill>
                <a:schemeClr val="tx1"/>
              </a:solidFill>
              <a:latin typeface="Roboto Condensed Light"/>
              <a:ea typeface="Roboto Condensed Light"/>
              <a:cs typeface="Roboto Condensed Light"/>
              <a:sym typeface="Roboto Condensed Light"/>
            </a:endParaRPr>
          </a:p>
          <a:p>
            <a:pPr marL="285750" indent="-285750" algn="just">
              <a:buFont typeface="Wingdings" pitchFamily="2" charset="2"/>
              <a:buChar char="Ø"/>
              <a:tabLst>
                <a:tab pos="92075" algn="l"/>
              </a:tabLst>
            </a:pPr>
            <a:r>
              <a:rPr lang="ro-RO" sz="1600" b="1" dirty="0">
                <a:solidFill>
                  <a:schemeClr val="tx1"/>
                </a:solidFill>
                <a:latin typeface="Roboto Condensed Light"/>
                <a:ea typeface="Roboto Condensed Light"/>
                <a:cs typeface="Roboto Condensed Light"/>
                <a:sym typeface="Roboto Condensed Light"/>
              </a:rPr>
              <a:t> 2</a:t>
            </a:r>
            <a:r>
              <a:rPr lang="en-US" sz="1600" b="1" dirty="0">
                <a:solidFill>
                  <a:schemeClr val="tx1"/>
                </a:solidFill>
                <a:latin typeface="Roboto Condensed Light"/>
                <a:ea typeface="Roboto Condensed Light"/>
                <a:cs typeface="Roboto Condensed Light"/>
                <a:sym typeface="Roboto Condensed Light"/>
              </a:rPr>
              <a:t>1</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Repartizarea la școala de circumscripție a copiilor care nu au fost admiși la alte unități, din lipsă de locuri și care au exprimat în această fază opțiunea pentru înscrierea în școala de circumscripție   </a:t>
            </a:r>
          </a:p>
          <a:p>
            <a:pPr marL="285750" indent="-285750" algn="just">
              <a:buFont typeface="Wingdings" pitchFamily="2" charset="2"/>
              <a:buChar char="Ø"/>
              <a:tabLst>
                <a:tab pos="92075" algn="l"/>
              </a:tabLst>
            </a:pPr>
            <a:endParaRPr lang="ro-RO" sz="1600" b="1" dirty="0">
              <a:solidFill>
                <a:schemeClr val="tx1"/>
              </a:solidFill>
              <a:latin typeface="Roboto Condensed Light"/>
              <a:ea typeface="Roboto Condensed Light"/>
              <a:cs typeface="Roboto Condensed Light"/>
              <a:sym typeface="Roboto Condensed Light"/>
            </a:endParaRPr>
          </a:p>
          <a:p>
            <a:pPr marL="285750" indent="-285750" algn="just">
              <a:buFont typeface="Wingdings" pitchFamily="2" charset="2"/>
              <a:buChar char="Ø"/>
              <a:tabLst>
                <a:tab pos="92075" algn="l"/>
              </a:tabLst>
            </a:pPr>
            <a:r>
              <a:rPr lang="ro-RO" sz="1600" b="1" dirty="0">
                <a:solidFill>
                  <a:schemeClr val="tx1"/>
                </a:solidFill>
                <a:latin typeface="Roboto Condensed Light"/>
                <a:ea typeface="Roboto Condensed Light"/>
                <a:cs typeface="Roboto Condensed Light"/>
                <a:sym typeface="Roboto Condensed Light"/>
              </a:rPr>
              <a:t>2</a:t>
            </a:r>
            <a:r>
              <a:rPr lang="en-US" sz="1600" b="1" dirty="0">
                <a:solidFill>
                  <a:schemeClr val="tx1"/>
                </a:solidFill>
                <a:latin typeface="Roboto Condensed Light"/>
                <a:ea typeface="Roboto Condensed Light"/>
                <a:cs typeface="Roboto Condensed Light"/>
                <a:sym typeface="Roboto Condensed Light"/>
              </a:rPr>
              <a:t>1</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–Afișarea în unitățile de învățământ și pe site-ul inspectoratului școlar a candidaților înmatriculați și a numărului de locuri rămase libere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Shape 268"/>
          <p:cNvSpPr txBox="1">
            <a:spLocks noGrp="1"/>
          </p:cNvSpPr>
          <p:nvPr>
            <p:ph type="title"/>
          </p:nvPr>
        </p:nvSpPr>
        <p:spPr>
          <a:xfrm>
            <a:off x="679602" y="392575"/>
            <a:ext cx="6185023" cy="766200"/>
          </a:xfrm>
          <a:prstGeom prst="rect">
            <a:avLst/>
          </a:prstGeom>
        </p:spPr>
        <p:txBody>
          <a:bodyPr spcFirstLastPara="1" wrap="square" lIns="91425" tIns="91425" rIns="91425" bIns="91425" anchor="ctr" anchorCtr="0">
            <a:noAutofit/>
          </a:bodyPr>
          <a:lstStyle/>
          <a:p>
            <a:pPr lvl="0"/>
            <a:r>
              <a:rPr lang="ro-RO" sz="3200" dirty="0"/>
              <a:t>ÎNSCRIEREA</a:t>
            </a:r>
            <a:endParaRPr sz="3200"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17</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 name="Rectangle 2"/>
          <p:cNvSpPr/>
          <p:nvPr/>
        </p:nvSpPr>
        <p:spPr>
          <a:xfrm>
            <a:off x="-38599" y="1262534"/>
            <a:ext cx="9249274" cy="3662541"/>
          </a:xfrm>
          <a:prstGeom prst="rect">
            <a:avLst/>
          </a:prstGeom>
          <a:solidFill>
            <a:srgbClr val="FF9900"/>
          </a:solidFill>
        </p:spPr>
        <p:txBody>
          <a:bodyPr wrap="square">
            <a:spAutoFit/>
          </a:bodyPr>
          <a:lstStyle/>
          <a:p>
            <a:pPr algn="ctr">
              <a:tabLst>
                <a:tab pos="92075" algn="l"/>
              </a:tabLst>
            </a:pPr>
            <a:r>
              <a:rPr lang="ro-RO" sz="2000" b="1" dirty="0">
                <a:solidFill>
                  <a:schemeClr val="bg1"/>
                </a:solidFill>
                <a:latin typeface="Roboto Condensed Light"/>
                <a:ea typeface="Roboto Condensed Light"/>
                <a:cs typeface="Roboto Condensed Light"/>
                <a:sym typeface="Roboto Condensed Light"/>
              </a:rPr>
              <a:t>	</a:t>
            </a:r>
            <a:r>
              <a:rPr lang="ro-RO" sz="2000" b="1" u="sng" dirty="0">
                <a:solidFill>
                  <a:schemeClr val="tx1"/>
                </a:solidFill>
                <a:latin typeface="Roboto Condensed Light"/>
                <a:ea typeface="Roboto Condensed Light"/>
                <a:cs typeface="Roboto Condensed Light"/>
                <a:sym typeface="Roboto Condensed Light"/>
              </a:rPr>
              <a:t>A DOUA ETAPĂ     </a:t>
            </a:r>
            <a:r>
              <a:rPr lang="en-US" sz="2000" b="1" u="sng" dirty="0">
                <a:solidFill>
                  <a:schemeClr val="tx1"/>
                </a:solidFill>
                <a:latin typeface="Roboto Condensed Light"/>
                <a:ea typeface="Roboto Condensed Light"/>
                <a:cs typeface="Roboto Condensed Light"/>
                <a:sym typeface="Roboto Condensed Light"/>
              </a:rPr>
              <a:t>22</a:t>
            </a:r>
            <a:r>
              <a:rPr lang="ro-RO" sz="2000" b="1" u="sng" dirty="0">
                <a:solidFill>
                  <a:schemeClr val="tx1"/>
                </a:solidFill>
                <a:latin typeface="Roboto Condensed Light"/>
                <a:ea typeface="Roboto Condensed Light"/>
                <a:cs typeface="Roboto Condensed Light"/>
                <a:sym typeface="Roboto Condensed Light"/>
              </a:rPr>
              <a:t>.05.202</a:t>
            </a:r>
            <a:r>
              <a:rPr lang="en-US" sz="2000" b="1" u="sng" dirty="0">
                <a:solidFill>
                  <a:schemeClr val="tx1"/>
                </a:solidFill>
                <a:latin typeface="Roboto Condensed Light"/>
                <a:ea typeface="Roboto Condensed Light"/>
                <a:cs typeface="Roboto Condensed Light"/>
                <a:sym typeface="Roboto Condensed Light"/>
              </a:rPr>
              <a:t>6</a:t>
            </a:r>
            <a:r>
              <a:rPr lang="ro-RO" sz="2000" b="1" u="sng" dirty="0">
                <a:solidFill>
                  <a:schemeClr val="tx1"/>
                </a:solidFill>
                <a:latin typeface="Roboto Condensed Light"/>
                <a:ea typeface="Roboto Condensed Light"/>
                <a:cs typeface="Roboto Condensed Light"/>
                <a:sym typeface="Roboto Condensed Light"/>
              </a:rPr>
              <a:t>- </a:t>
            </a:r>
            <a:r>
              <a:rPr lang="en-US" sz="2000" b="1" u="sng" dirty="0">
                <a:solidFill>
                  <a:schemeClr val="tx1"/>
                </a:solidFill>
                <a:latin typeface="Roboto Condensed Light"/>
                <a:ea typeface="Roboto Condensed Light"/>
                <a:cs typeface="Roboto Condensed Light"/>
                <a:sym typeface="Roboto Condensed Light"/>
              </a:rPr>
              <a:t>16</a:t>
            </a:r>
            <a:r>
              <a:rPr lang="ro-RO" sz="2000" b="1" u="sng" dirty="0">
                <a:solidFill>
                  <a:schemeClr val="tx1"/>
                </a:solidFill>
                <a:latin typeface="Roboto Condensed Light"/>
                <a:ea typeface="Roboto Condensed Light"/>
                <a:cs typeface="Roboto Condensed Light"/>
                <a:sym typeface="Roboto Condensed Light"/>
              </a:rPr>
              <a:t>.0</a:t>
            </a:r>
            <a:r>
              <a:rPr lang="en-US" sz="2000" b="1" u="sng" dirty="0">
                <a:solidFill>
                  <a:schemeClr val="tx1"/>
                </a:solidFill>
                <a:latin typeface="Roboto Condensed Light"/>
                <a:ea typeface="Roboto Condensed Light"/>
                <a:cs typeface="Roboto Condensed Light"/>
                <a:sym typeface="Roboto Condensed Light"/>
              </a:rPr>
              <a:t>6</a:t>
            </a:r>
            <a:r>
              <a:rPr lang="ro-RO" sz="2000" b="1" u="sng" dirty="0">
                <a:solidFill>
                  <a:schemeClr val="tx1"/>
                </a:solidFill>
                <a:latin typeface="Roboto Condensed Light"/>
                <a:ea typeface="Roboto Condensed Light"/>
                <a:cs typeface="Roboto Condensed Light"/>
                <a:sym typeface="Roboto Condensed Light"/>
              </a:rPr>
              <a:t>.202</a:t>
            </a:r>
            <a:r>
              <a:rPr lang="en-US" sz="2000" b="1" u="sng" dirty="0">
                <a:solidFill>
                  <a:schemeClr val="tx1"/>
                </a:solidFill>
                <a:latin typeface="Roboto Condensed Light"/>
                <a:ea typeface="Roboto Condensed Light"/>
                <a:cs typeface="Roboto Condensed Light"/>
                <a:sym typeface="Roboto Condensed Light"/>
              </a:rPr>
              <a:t>6</a:t>
            </a:r>
            <a:endParaRPr lang="ro-RO" sz="2000" b="1" u="sng" dirty="0">
              <a:solidFill>
                <a:schemeClr val="tx1"/>
              </a:solidFill>
              <a:latin typeface="Roboto Condensed Light"/>
              <a:ea typeface="Roboto Condensed Light"/>
              <a:cs typeface="Roboto Condensed Light"/>
              <a:sym typeface="Roboto Condensed Light"/>
            </a:endParaRPr>
          </a:p>
          <a:p>
            <a:pPr algn="just">
              <a:tabLst>
                <a:tab pos="92075" algn="l"/>
              </a:tabLst>
            </a:pPr>
            <a:endParaRPr lang="ro-RO" sz="2000" b="1" u="sng" dirty="0">
              <a:solidFill>
                <a:schemeClr val="tx1"/>
              </a:solidFill>
              <a:latin typeface="Roboto Condensed Light"/>
              <a:ea typeface="Roboto Condensed Light"/>
              <a:cs typeface="Roboto Condensed Light"/>
              <a:sym typeface="Roboto Condensed Light"/>
            </a:endParaRP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25</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Comunicarea și afișarea procedurii de repartizare a copiilor pe locurile disponibile</a:t>
            </a: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23</a:t>
            </a:r>
            <a:r>
              <a:rPr lang="ro-RO" sz="1600" b="1" dirty="0">
                <a:solidFill>
                  <a:schemeClr val="tx1"/>
                </a:solidFill>
                <a:latin typeface="Roboto Condensed Light"/>
                <a:ea typeface="Roboto Condensed Light"/>
                <a:cs typeface="Roboto Condensed Light"/>
                <a:sym typeface="Roboto Condensed Light"/>
              </a:rPr>
              <a:t>.05.202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a:t>
            </a:r>
            <a:r>
              <a:rPr lang="en-US" sz="1600" b="1" dirty="0">
                <a:solidFill>
                  <a:schemeClr val="tx1"/>
                </a:solidFill>
                <a:latin typeface="Roboto Condensed Light"/>
                <a:ea typeface="Roboto Condensed Light"/>
                <a:cs typeface="Roboto Condensed Light"/>
                <a:sym typeface="Roboto Condensed Light"/>
              </a:rPr>
              <a:t>29</a:t>
            </a:r>
            <a:r>
              <a:rPr lang="ro-RO" sz="1600" b="1" dirty="0">
                <a:solidFill>
                  <a:schemeClr val="tx1"/>
                </a:solidFill>
                <a:latin typeface="Roboto Condensed Light"/>
                <a:ea typeface="Roboto Condensed Light"/>
                <a:cs typeface="Roboto Condensed Light"/>
                <a:sym typeface="Roboto Condensed Light"/>
              </a:rPr>
              <a:t>.0</a:t>
            </a:r>
            <a:r>
              <a:rPr lang="en-US" sz="1600" b="1" dirty="0">
                <a:solidFill>
                  <a:schemeClr val="tx1"/>
                </a:solidFill>
                <a:latin typeface="Roboto Condensed Light"/>
                <a:ea typeface="Roboto Condensed Light"/>
                <a:cs typeface="Roboto Condensed Light"/>
                <a:sym typeface="Roboto Condensed Light"/>
              </a:rPr>
              <a:t>5</a:t>
            </a:r>
            <a:r>
              <a:rPr lang="ro-RO" sz="1600" b="1" dirty="0">
                <a:solidFill>
                  <a:schemeClr val="tx1"/>
                </a:solidFill>
                <a:latin typeface="Roboto Condensed Light"/>
                <a:ea typeface="Roboto Condensed Light"/>
                <a:cs typeface="Roboto Condensed Light"/>
                <a:sym typeface="Roboto Condensed Light"/>
              </a:rPr>
              <a:t>.202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Depunerea/ Transmiterea cererii-tip de înscriere la secretariatul unității de învățământ aflate pe prima poziție dintre cele trei opțiuni exprimate pentru etapa a doua</a:t>
            </a: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02</a:t>
            </a:r>
            <a:r>
              <a:rPr lang="ro-RO" sz="1600" b="1" dirty="0">
                <a:solidFill>
                  <a:schemeClr val="tx1"/>
                </a:solidFill>
                <a:latin typeface="Roboto Condensed Light"/>
                <a:ea typeface="Roboto Condensed Light"/>
                <a:cs typeface="Roboto Condensed Light"/>
                <a:sym typeface="Roboto Condensed Light"/>
              </a:rPr>
              <a:t>.0</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a:t>
            </a:r>
            <a:r>
              <a:rPr lang="en-US" sz="1600" b="1" dirty="0">
                <a:solidFill>
                  <a:schemeClr val="tx1"/>
                </a:solidFill>
                <a:latin typeface="Roboto Condensed Light"/>
                <a:ea typeface="Roboto Condensed Light"/>
                <a:cs typeface="Roboto Condensed Light"/>
                <a:sym typeface="Roboto Condensed Light"/>
              </a:rPr>
              <a:t>08</a:t>
            </a:r>
            <a:r>
              <a:rPr lang="ro-RO" sz="1600" b="1" dirty="0">
                <a:solidFill>
                  <a:schemeClr val="tx1"/>
                </a:solidFill>
                <a:latin typeface="Roboto Condensed Light"/>
                <a:ea typeface="Roboto Condensed Light"/>
                <a:cs typeface="Roboto Condensed Light"/>
                <a:sym typeface="Roboto Condensed Light"/>
              </a:rPr>
              <a:t>.06.202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Validarea cererilor-tip de înscriere la unitatea de învățământ aflată pe prima poziție în opțiunile privind înscrierea copiilor</a:t>
            </a:r>
          </a:p>
          <a:p>
            <a:pPr marL="285750" indent="-285750" algn="just">
              <a:buFont typeface="Wingdings" pitchFamily="2" charset="2"/>
              <a:buChar char="Ø"/>
              <a:tabLst>
                <a:tab pos="92075" algn="l"/>
              </a:tabLst>
            </a:pPr>
            <a:r>
              <a:rPr lang="en-US" sz="1600" b="1" dirty="0">
                <a:solidFill>
                  <a:schemeClr val="tx1"/>
                </a:solidFill>
                <a:latin typeface="Roboto Condensed Light"/>
                <a:ea typeface="Roboto Condensed Light"/>
                <a:cs typeface="Roboto Condensed Light"/>
                <a:sym typeface="Roboto Condensed Light"/>
              </a:rPr>
              <a:t>09</a:t>
            </a:r>
            <a:r>
              <a:rPr lang="ro-RO" sz="1600" b="1" dirty="0">
                <a:solidFill>
                  <a:schemeClr val="tx1"/>
                </a:solidFill>
                <a:latin typeface="Roboto Condensed Light"/>
                <a:ea typeface="Roboto Condensed Light"/>
                <a:cs typeface="Roboto Condensed Light"/>
                <a:sym typeface="Roboto Condensed Light"/>
              </a:rPr>
              <a:t>.06.202</a:t>
            </a:r>
            <a:r>
              <a:rPr lang="en-US" sz="1600" b="1" dirty="0">
                <a:solidFill>
                  <a:schemeClr val="tx1"/>
                </a:solidFill>
                <a:latin typeface="Roboto Condensed Light"/>
                <a:ea typeface="Roboto Condensed Light"/>
                <a:cs typeface="Roboto Condensed Light"/>
                <a:sym typeface="Roboto Condensed Light"/>
              </a:rPr>
              <a:t>6 </a:t>
            </a:r>
            <a:r>
              <a:rPr lang="ro-RO" sz="1600" b="1" dirty="0">
                <a:solidFill>
                  <a:schemeClr val="tx1"/>
                </a:solidFill>
                <a:latin typeface="Roboto Condensed Light"/>
                <a:ea typeface="Roboto Condensed Light"/>
                <a:cs typeface="Roboto Condensed Light"/>
                <a:sym typeface="Roboto Condensed Light"/>
              </a:rPr>
              <a:t>-</a:t>
            </a:r>
            <a:r>
              <a:rPr lang="en-US" sz="1600" b="1" dirty="0">
                <a:solidFill>
                  <a:schemeClr val="tx1"/>
                </a:solidFill>
                <a:latin typeface="Roboto Condensed Light"/>
                <a:ea typeface="Roboto Condensed Light"/>
                <a:cs typeface="Roboto Condensed Light"/>
                <a:sym typeface="Roboto Condensed Light"/>
              </a:rPr>
              <a:t>16</a:t>
            </a:r>
            <a:r>
              <a:rPr lang="ro-RO" sz="1600" b="1" dirty="0">
                <a:solidFill>
                  <a:schemeClr val="tx1"/>
                </a:solidFill>
                <a:latin typeface="Roboto Condensed Light"/>
                <a:ea typeface="Roboto Condensed Light"/>
                <a:cs typeface="Roboto Condensed Light"/>
                <a:sym typeface="Roboto Condensed Light"/>
              </a:rPr>
              <a:t>.06.202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Procesarea la nivelul unităților de învățământ a cererilor-tip de înscriere depuse, aplicând procedura specifică elaborată de ISMB, pe baza criteriilor generale și a celor specifice de departajare în limita locurilor disponnibile. Completarea în aplicația informatică  a datelor din cererile-tip de înscriere pentru candidații înscriși în această etapă. Afișarea la fiecare unitate de învățământ a listelor finale ale copiilor înscriși în clasa pregătitoare</a:t>
            </a:r>
          </a:p>
          <a:p>
            <a:pPr marL="285750" indent="-285750" algn="just">
              <a:buFont typeface="Wingdings" pitchFamily="2" charset="2"/>
              <a:buChar char="Ø"/>
              <a:tabLst>
                <a:tab pos="92075" algn="l"/>
              </a:tabLst>
            </a:pPr>
            <a:r>
              <a:rPr lang="ro-RO" sz="1600" b="1" dirty="0">
                <a:solidFill>
                  <a:schemeClr val="tx1"/>
                </a:solidFill>
                <a:latin typeface="Roboto Condensed Light"/>
                <a:ea typeface="Roboto Condensed Light"/>
                <a:cs typeface="Roboto Condensed Light"/>
                <a:sym typeface="Roboto Condensed Light"/>
              </a:rPr>
              <a:t>0</a:t>
            </a:r>
            <a:r>
              <a:rPr lang="en-US" sz="1600" b="1" dirty="0">
                <a:solidFill>
                  <a:schemeClr val="tx1"/>
                </a:solidFill>
                <a:latin typeface="Roboto Condensed Light"/>
                <a:ea typeface="Roboto Condensed Light"/>
                <a:cs typeface="Roboto Condensed Light"/>
                <a:sym typeface="Roboto Condensed Light"/>
              </a:rPr>
              <a:t>1</a:t>
            </a:r>
            <a:r>
              <a:rPr lang="ro-RO" sz="1600" b="1" dirty="0">
                <a:solidFill>
                  <a:schemeClr val="tx1"/>
                </a:solidFill>
                <a:latin typeface="Roboto Condensed Light"/>
                <a:ea typeface="Roboto Condensed Light"/>
                <a:cs typeface="Roboto Condensed Light"/>
                <a:sym typeface="Roboto Condensed Light"/>
              </a:rPr>
              <a:t>.09.202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 0</a:t>
            </a:r>
            <a:r>
              <a:rPr lang="en-US" sz="1600" b="1" dirty="0">
                <a:solidFill>
                  <a:schemeClr val="tx1"/>
                </a:solidFill>
                <a:latin typeface="Roboto Condensed Light"/>
                <a:ea typeface="Roboto Condensed Light"/>
                <a:cs typeface="Roboto Condensed Light"/>
                <a:sym typeface="Roboto Condensed Light"/>
              </a:rPr>
              <a:t>3</a:t>
            </a:r>
            <a:r>
              <a:rPr lang="ro-RO" sz="1600" b="1" dirty="0">
                <a:solidFill>
                  <a:schemeClr val="tx1"/>
                </a:solidFill>
                <a:latin typeface="Roboto Condensed Light"/>
                <a:ea typeface="Roboto Condensed Light"/>
                <a:cs typeface="Roboto Condensed Light"/>
                <a:sym typeface="Roboto Condensed Light"/>
              </a:rPr>
              <a:t>.09.202</a:t>
            </a:r>
            <a:r>
              <a:rPr lang="en-US" sz="1600" b="1" dirty="0">
                <a:solidFill>
                  <a:schemeClr val="tx1"/>
                </a:solidFill>
                <a:latin typeface="Roboto Condensed Light"/>
                <a:ea typeface="Roboto Condensed Light"/>
                <a:cs typeface="Roboto Condensed Light"/>
                <a:sym typeface="Roboto Condensed Light"/>
              </a:rPr>
              <a:t>6</a:t>
            </a:r>
            <a:r>
              <a:rPr lang="ro-RO" sz="1600" b="1" dirty="0">
                <a:solidFill>
                  <a:schemeClr val="tx1"/>
                </a:solidFill>
                <a:latin typeface="Roboto Condensed Light"/>
                <a:ea typeface="Roboto Condensed Light"/>
                <a:cs typeface="Roboto Condensed Light"/>
                <a:sym typeface="Roboto Condensed Light"/>
              </a:rPr>
              <a:t> –Soluționarea de către ISMB a cererilor părinților / tutorilor legal instituiți / reprezentanților legali ai copiilor care nu au fost încă înscriși la vreo unitate de învățământ</a:t>
            </a:r>
          </a:p>
        </p:txBody>
      </p:sp>
    </p:spTree>
    <p:extLst>
      <p:ext uri="{BB962C8B-B14F-4D97-AF65-F5344CB8AC3E}">
        <p14:creationId xmlns:p14="http://schemas.microsoft.com/office/powerpoint/2010/main" val="2155829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0" y="979303"/>
            <a:ext cx="8902995" cy="819022"/>
          </a:xfrm>
          <a:prstGeom prst="rect">
            <a:avLst/>
          </a:prstGeom>
        </p:spPr>
        <p:txBody>
          <a:bodyPr spcFirstLastPara="1" wrap="square" lIns="91425" tIns="91425" rIns="91425" bIns="91425" anchor="t" anchorCtr="0">
            <a:noAutofit/>
          </a:bodyPr>
          <a:lstStyle/>
          <a:p>
            <a:pPr marL="0" lvl="0" indent="0" algn="ctr">
              <a:buNone/>
            </a:pPr>
            <a:r>
              <a:rPr lang="en-US" sz="1800" b="1" dirty="0">
                <a:solidFill>
                  <a:schemeClr val="tx1"/>
                </a:solidFill>
              </a:rPr>
              <a:t> </a:t>
            </a:r>
            <a:endParaRPr lang="ro-RO" sz="1800" b="1" dirty="0">
              <a:solidFill>
                <a:schemeClr val="tx1"/>
              </a:solidFill>
            </a:endParaRPr>
          </a:p>
        </p:txBody>
      </p:sp>
      <p:sp>
        <p:nvSpPr>
          <p:cNvPr id="268" name="Shape 268"/>
          <p:cNvSpPr txBox="1">
            <a:spLocks noGrp="1"/>
          </p:cNvSpPr>
          <p:nvPr>
            <p:ph type="title"/>
          </p:nvPr>
        </p:nvSpPr>
        <p:spPr>
          <a:xfrm>
            <a:off x="679603" y="392575"/>
            <a:ext cx="6079006" cy="766200"/>
          </a:xfrm>
          <a:prstGeom prst="rect">
            <a:avLst/>
          </a:prstGeom>
        </p:spPr>
        <p:txBody>
          <a:bodyPr spcFirstLastPara="1" wrap="square" lIns="91425" tIns="91425" rIns="91425" bIns="91425" anchor="ctr" anchorCtr="0">
            <a:noAutofit/>
          </a:bodyPr>
          <a:lstStyle/>
          <a:p>
            <a:pPr lvl="0"/>
            <a:r>
              <a:rPr lang="ro-RO" sz="2400" dirty="0"/>
              <a:t>CONSTITUIREA FORMAȚIUNILOR DE ELEVI ÎN CLASA PREGĂTITOARE</a:t>
            </a:r>
            <a:endParaRPr sz="2400"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18</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 name="Rectangle 2"/>
          <p:cNvSpPr/>
          <p:nvPr/>
        </p:nvSpPr>
        <p:spPr>
          <a:xfrm>
            <a:off x="0" y="1867911"/>
            <a:ext cx="9143999" cy="1231106"/>
          </a:xfrm>
          <a:prstGeom prst="rect">
            <a:avLst/>
          </a:prstGeom>
          <a:solidFill>
            <a:srgbClr val="FF9900"/>
          </a:solidFill>
        </p:spPr>
        <p:txBody>
          <a:bodyPr wrap="square">
            <a:spAutoFit/>
          </a:bodyPr>
          <a:lstStyle/>
          <a:p>
            <a:pPr algn="just">
              <a:tabLst>
                <a:tab pos="92075" algn="l"/>
              </a:tabLst>
            </a:pPr>
            <a:endParaRPr lang="ro-RO" sz="2000" b="1" dirty="0">
              <a:solidFill>
                <a:schemeClr val="tx1"/>
              </a:solidFill>
              <a:latin typeface="Roboto Condensed Light"/>
              <a:ea typeface="Roboto Condensed Light"/>
              <a:cs typeface="Roboto Condensed Light"/>
            </a:endParaRPr>
          </a:p>
          <a:p>
            <a:pPr algn="just">
              <a:tabLst>
                <a:tab pos="92075" algn="l"/>
              </a:tabLst>
            </a:pPr>
            <a:r>
              <a:rPr lang="ro-RO" sz="1800" dirty="0">
                <a:solidFill>
                  <a:schemeClr val="tx1"/>
                </a:solidFill>
                <a:latin typeface="Roboto Condensed Light"/>
                <a:ea typeface="Roboto Condensed Light"/>
                <a:cs typeface="Roboto Condensed Light"/>
              </a:rPr>
              <a:t>-</a:t>
            </a:r>
            <a:r>
              <a:rPr lang="en-US" sz="1800" dirty="0">
                <a:solidFill>
                  <a:schemeClr val="tx1"/>
                </a:solidFill>
                <a:latin typeface="Roboto Condensed Light"/>
                <a:ea typeface="Roboto Condensed Light"/>
                <a:cs typeface="Roboto Condensed Light"/>
              </a:rPr>
              <a:t> Se </a:t>
            </a:r>
            <a:r>
              <a:rPr lang="ro-RO" sz="1800" dirty="0">
                <a:solidFill>
                  <a:schemeClr val="tx1"/>
                </a:solidFill>
                <a:latin typeface="Roboto Condensed Light"/>
                <a:ea typeface="Roboto Condensed Light"/>
                <a:cs typeface="Roboto Condensed Light"/>
              </a:rPr>
              <a:t>ține seama de prevederile art.12, 13, 14, 15 din capitolul III din OME nr. 3945 /01.03.2024, privind aprobarea Procedurii de distribuție aleatorie a </a:t>
            </a:r>
            <a:r>
              <a:rPr lang="ro-RO" sz="1800" dirty="0" err="1">
                <a:solidFill>
                  <a:schemeClr val="tx1"/>
                </a:solidFill>
                <a:latin typeface="Roboto Condensed Light"/>
                <a:ea typeface="Roboto Condensed Light"/>
                <a:cs typeface="Roboto Condensed Light"/>
              </a:rPr>
              <a:t>antepreșcolarilor</a:t>
            </a:r>
            <a:r>
              <a:rPr lang="ro-RO" sz="1800" dirty="0">
                <a:solidFill>
                  <a:schemeClr val="tx1"/>
                </a:solidFill>
                <a:latin typeface="Roboto Condensed Light"/>
                <a:ea typeface="Roboto Condensed Light"/>
                <a:cs typeface="Roboto Condensed Light"/>
              </a:rPr>
              <a:t>/ preșcolarilor/ elevilor în formațiunile de studiu.</a:t>
            </a:r>
          </a:p>
        </p:txBody>
      </p:sp>
      <p:sp>
        <p:nvSpPr>
          <p:cNvPr id="4" name="Rectangle 3"/>
          <p:cNvSpPr/>
          <p:nvPr/>
        </p:nvSpPr>
        <p:spPr>
          <a:xfrm>
            <a:off x="111920" y="3155274"/>
            <a:ext cx="8902995" cy="661720"/>
          </a:xfrm>
          <a:prstGeom prst="rect">
            <a:avLst/>
          </a:prstGeom>
        </p:spPr>
        <p:txBody>
          <a:bodyPr wrap="square">
            <a:spAutoFit/>
          </a:bodyPr>
          <a:lstStyle/>
          <a:p>
            <a:pPr algn="just"/>
            <a:endParaRPr lang="ro-RO" sz="1700" dirty="0">
              <a:solidFill>
                <a:srgbClr val="263248"/>
              </a:solidFill>
              <a:latin typeface="Roboto Condensed Light"/>
              <a:ea typeface="Roboto Condensed Light"/>
              <a:cs typeface="Roboto Condensed Light"/>
              <a:sym typeface="Roboto Condensed Light"/>
            </a:endParaRPr>
          </a:p>
          <a:p>
            <a:pPr algn="just"/>
            <a:endParaRPr lang="ro-RO" sz="2000" b="1" dirty="0">
              <a:solidFill>
                <a:schemeClr val="tx1"/>
              </a:solidFill>
              <a:latin typeface="Roboto Condensed Light"/>
              <a:ea typeface="Roboto Condensed Light"/>
              <a:cs typeface="Roboto Condensed Light"/>
            </a:endParaRPr>
          </a:p>
        </p:txBody>
      </p:sp>
      <p:sp>
        <p:nvSpPr>
          <p:cNvPr id="2" name="TextBox 1"/>
          <p:cNvSpPr txBox="1"/>
          <p:nvPr/>
        </p:nvSpPr>
        <p:spPr>
          <a:xfrm>
            <a:off x="0" y="3766318"/>
            <a:ext cx="9144000" cy="954107"/>
          </a:xfrm>
          <a:prstGeom prst="rect">
            <a:avLst/>
          </a:prstGeom>
          <a:solidFill>
            <a:schemeClr val="accent1">
              <a:lumMod val="75000"/>
            </a:schemeClr>
          </a:solidFill>
        </p:spPr>
        <p:txBody>
          <a:bodyPr wrap="square" rtlCol="0">
            <a:spAutoFit/>
          </a:bodyPr>
          <a:lstStyle/>
          <a:p>
            <a:pPr algn="ctr"/>
            <a:r>
              <a:rPr lang="ro-RO" spc="50" dirty="0">
                <a:ln w="6600">
                  <a:solidFill>
                    <a:schemeClr val="accent2"/>
                  </a:solidFill>
                  <a:prstDash val="solid"/>
                </a:ln>
                <a:solidFill>
                  <a:srgbClr val="FFFFFF"/>
                </a:solidFill>
                <a:effectLst>
                  <a:outerShdw dist="38100" dir="2700000" algn="tl" rotWithShape="0">
                    <a:schemeClr val="accent2"/>
                  </a:outerShdw>
                </a:effectLst>
              </a:rPr>
              <a:t> </a:t>
            </a:r>
            <a:r>
              <a:rPr lang="ro-RO" spc="50" dirty="0">
                <a:ln w="6600">
                  <a:solidFill>
                    <a:schemeClr val="accent2"/>
                  </a:solidFill>
                  <a:prstDash val="solid"/>
                </a:ln>
                <a:solidFill>
                  <a:schemeClr val="bg1">
                    <a:lumMod val="95000"/>
                  </a:schemeClr>
                </a:solidFill>
                <a:latin typeface="Roboto Condensed" charset="0"/>
                <a:ea typeface="Roboto Condensed" charset="0"/>
              </a:rPr>
              <a:t>Pentru școlile care nu mai au locuri libere la 31.08.202</a:t>
            </a:r>
            <a:r>
              <a:rPr lang="en-US" spc="50" dirty="0">
                <a:ln w="6600">
                  <a:solidFill>
                    <a:schemeClr val="accent2"/>
                  </a:solidFill>
                  <a:prstDash val="solid"/>
                </a:ln>
                <a:solidFill>
                  <a:schemeClr val="bg1">
                    <a:lumMod val="95000"/>
                  </a:schemeClr>
                </a:solidFill>
                <a:latin typeface="Roboto Condensed" charset="0"/>
                <a:ea typeface="Roboto Condensed" charset="0"/>
              </a:rPr>
              <a:t>6</a:t>
            </a:r>
            <a:r>
              <a:rPr lang="ro-RO" spc="50" dirty="0">
                <a:ln w="6600">
                  <a:solidFill>
                    <a:schemeClr val="accent2"/>
                  </a:solidFill>
                  <a:prstDash val="solid"/>
                </a:ln>
                <a:solidFill>
                  <a:schemeClr val="bg1">
                    <a:lumMod val="95000"/>
                  </a:schemeClr>
                </a:solidFill>
                <a:latin typeface="Roboto Condensed" charset="0"/>
                <a:ea typeface="Roboto Condensed" charset="0"/>
              </a:rPr>
              <a:t>, constituirea formațiunilor de elevi în clasa pregătitoare se va face în perioada 0</a:t>
            </a:r>
            <a:r>
              <a:rPr lang="en-US" spc="50" dirty="0">
                <a:ln w="6600">
                  <a:solidFill>
                    <a:schemeClr val="accent2"/>
                  </a:solidFill>
                  <a:prstDash val="solid"/>
                </a:ln>
                <a:solidFill>
                  <a:schemeClr val="bg1">
                    <a:lumMod val="95000"/>
                  </a:schemeClr>
                </a:solidFill>
                <a:latin typeface="Roboto Condensed" charset="0"/>
                <a:ea typeface="Roboto Condensed" charset="0"/>
              </a:rPr>
              <a:t>1</a:t>
            </a:r>
            <a:r>
              <a:rPr lang="ro-RO" spc="50" dirty="0">
                <a:ln w="6600">
                  <a:solidFill>
                    <a:schemeClr val="accent2"/>
                  </a:solidFill>
                  <a:prstDash val="solid"/>
                </a:ln>
                <a:solidFill>
                  <a:schemeClr val="bg1">
                    <a:lumMod val="95000"/>
                  </a:schemeClr>
                </a:solidFill>
                <a:latin typeface="Roboto Condensed" charset="0"/>
                <a:ea typeface="Roboto Condensed" charset="0"/>
              </a:rPr>
              <a:t>.09.202</a:t>
            </a:r>
            <a:r>
              <a:rPr lang="en-US" spc="50" dirty="0">
                <a:ln w="6600">
                  <a:solidFill>
                    <a:schemeClr val="accent2"/>
                  </a:solidFill>
                  <a:prstDash val="solid"/>
                </a:ln>
                <a:solidFill>
                  <a:schemeClr val="bg1">
                    <a:lumMod val="95000"/>
                  </a:schemeClr>
                </a:solidFill>
                <a:latin typeface="Roboto Condensed" charset="0"/>
                <a:ea typeface="Roboto Condensed" charset="0"/>
              </a:rPr>
              <a:t>6</a:t>
            </a:r>
            <a:r>
              <a:rPr lang="ro-RO" spc="50" dirty="0">
                <a:ln w="6600">
                  <a:solidFill>
                    <a:schemeClr val="accent2"/>
                  </a:solidFill>
                  <a:prstDash val="solid"/>
                </a:ln>
                <a:solidFill>
                  <a:schemeClr val="bg1">
                    <a:lumMod val="95000"/>
                  </a:schemeClr>
                </a:solidFill>
                <a:latin typeface="Roboto Condensed" charset="0"/>
                <a:ea typeface="Roboto Condensed" charset="0"/>
              </a:rPr>
              <a:t> – 0</a:t>
            </a:r>
            <a:r>
              <a:rPr lang="en-US" spc="50" dirty="0">
                <a:ln w="6600">
                  <a:solidFill>
                    <a:schemeClr val="accent2"/>
                  </a:solidFill>
                  <a:prstDash val="solid"/>
                </a:ln>
                <a:solidFill>
                  <a:schemeClr val="bg1">
                    <a:lumMod val="95000"/>
                  </a:schemeClr>
                </a:solidFill>
                <a:latin typeface="Roboto Condensed" charset="0"/>
                <a:ea typeface="Roboto Condensed" charset="0"/>
              </a:rPr>
              <a:t>4</a:t>
            </a:r>
            <a:r>
              <a:rPr lang="ro-RO" spc="50" dirty="0">
                <a:ln w="6600">
                  <a:solidFill>
                    <a:schemeClr val="accent2"/>
                  </a:solidFill>
                  <a:prstDash val="solid"/>
                </a:ln>
                <a:solidFill>
                  <a:schemeClr val="bg1">
                    <a:lumMod val="95000"/>
                  </a:schemeClr>
                </a:solidFill>
                <a:latin typeface="Roboto Condensed" charset="0"/>
                <a:ea typeface="Roboto Condensed" charset="0"/>
              </a:rPr>
              <a:t>.09.202</a:t>
            </a:r>
            <a:r>
              <a:rPr lang="en-US" spc="50" dirty="0">
                <a:ln w="6600">
                  <a:solidFill>
                    <a:schemeClr val="accent2"/>
                  </a:solidFill>
                  <a:prstDash val="solid"/>
                </a:ln>
                <a:solidFill>
                  <a:schemeClr val="bg1">
                    <a:lumMod val="95000"/>
                  </a:schemeClr>
                </a:solidFill>
                <a:latin typeface="Roboto Condensed" charset="0"/>
                <a:ea typeface="Roboto Condensed" charset="0"/>
              </a:rPr>
              <a:t>6</a:t>
            </a:r>
            <a:endParaRPr lang="ro-RO" spc="50" dirty="0">
              <a:ln w="6600">
                <a:solidFill>
                  <a:schemeClr val="accent2"/>
                </a:solidFill>
                <a:prstDash val="solid"/>
              </a:ln>
              <a:solidFill>
                <a:schemeClr val="bg1">
                  <a:lumMod val="95000"/>
                </a:schemeClr>
              </a:solidFill>
              <a:latin typeface="Roboto Condensed" charset="0"/>
              <a:ea typeface="Roboto Condensed" charset="0"/>
            </a:endParaRPr>
          </a:p>
          <a:p>
            <a:pPr algn="ctr"/>
            <a:r>
              <a:rPr lang="ro-RO" spc="50" dirty="0">
                <a:ln w="6600">
                  <a:solidFill>
                    <a:schemeClr val="accent2"/>
                  </a:solidFill>
                  <a:prstDash val="solid"/>
                </a:ln>
                <a:solidFill>
                  <a:schemeClr val="bg1">
                    <a:lumMod val="95000"/>
                  </a:schemeClr>
                </a:solidFill>
                <a:latin typeface="Roboto Condensed" charset="0"/>
                <a:ea typeface="Roboto Condensed" charset="0"/>
              </a:rPr>
              <a:t>Pentru școlile care mai au locuri libere la 0</a:t>
            </a:r>
            <a:r>
              <a:rPr lang="en-US" spc="50" dirty="0">
                <a:ln w="6600">
                  <a:solidFill>
                    <a:schemeClr val="accent2"/>
                  </a:solidFill>
                  <a:prstDash val="solid"/>
                </a:ln>
                <a:solidFill>
                  <a:schemeClr val="bg1">
                    <a:lumMod val="95000"/>
                  </a:schemeClr>
                </a:solidFill>
                <a:latin typeface="Roboto Condensed" charset="0"/>
                <a:ea typeface="Roboto Condensed" charset="0"/>
              </a:rPr>
              <a:t>1</a:t>
            </a:r>
            <a:r>
              <a:rPr lang="ro-RO" spc="50" dirty="0">
                <a:ln w="6600">
                  <a:solidFill>
                    <a:schemeClr val="accent2"/>
                  </a:solidFill>
                  <a:prstDash val="solid"/>
                </a:ln>
                <a:solidFill>
                  <a:schemeClr val="bg1">
                    <a:lumMod val="95000"/>
                  </a:schemeClr>
                </a:solidFill>
                <a:latin typeface="Roboto Condensed" charset="0"/>
                <a:ea typeface="Roboto Condensed" charset="0"/>
              </a:rPr>
              <a:t>.09.202</a:t>
            </a:r>
            <a:r>
              <a:rPr lang="en-US" spc="50" dirty="0">
                <a:ln w="6600">
                  <a:solidFill>
                    <a:schemeClr val="accent2"/>
                  </a:solidFill>
                  <a:prstDash val="solid"/>
                </a:ln>
                <a:solidFill>
                  <a:schemeClr val="bg1">
                    <a:lumMod val="95000"/>
                  </a:schemeClr>
                </a:solidFill>
                <a:latin typeface="Roboto Condensed" charset="0"/>
                <a:ea typeface="Roboto Condensed" charset="0"/>
              </a:rPr>
              <a:t>6</a:t>
            </a:r>
            <a:r>
              <a:rPr lang="ro-RO" spc="50" dirty="0">
                <a:ln w="6600">
                  <a:solidFill>
                    <a:schemeClr val="accent2"/>
                  </a:solidFill>
                  <a:prstDash val="solid"/>
                </a:ln>
                <a:solidFill>
                  <a:schemeClr val="bg1">
                    <a:lumMod val="95000"/>
                  </a:schemeClr>
                </a:solidFill>
                <a:latin typeface="Roboto Condensed" charset="0"/>
                <a:ea typeface="Roboto Condensed" charset="0"/>
              </a:rPr>
              <a:t>, constituirea formațiunilor de elevi în clasa pregătitoare se va f</a:t>
            </a:r>
            <a:r>
              <a:rPr lang="en-US" spc="50" dirty="0">
                <a:ln w="6600">
                  <a:solidFill>
                    <a:schemeClr val="accent2"/>
                  </a:solidFill>
                  <a:prstDash val="solid"/>
                </a:ln>
                <a:solidFill>
                  <a:schemeClr val="bg1">
                    <a:lumMod val="95000"/>
                  </a:schemeClr>
                </a:solidFill>
                <a:latin typeface="Roboto Condensed" charset="0"/>
                <a:ea typeface="Roboto Condensed" charset="0"/>
              </a:rPr>
              <a:t>ace pe data de</a:t>
            </a:r>
            <a:r>
              <a:rPr lang="ro-RO" spc="50" dirty="0">
                <a:ln w="6600">
                  <a:solidFill>
                    <a:schemeClr val="accent2"/>
                  </a:solidFill>
                  <a:prstDash val="solid"/>
                </a:ln>
                <a:solidFill>
                  <a:schemeClr val="bg1">
                    <a:lumMod val="95000"/>
                  </a:schemeClr>
                </a:solidFill>
                <a:latin typeface="Roboto Condensed" charset="0"/>
                <a:ea typeface="Roboto Condensed" charset="0"/>
              </a:rPr>
              <a:t> 0</a:t>
            </a:r>
            <a:r>
              <a:rPr lang="en-US" spc="50" dirty="0">
                <a:ln w="6600">
                  <a:solidFill>
                    <a:schemeClr val="accent2"/>
                  </a:solidFill>
                  <a:prstDash val="solid"/>
                </a:ln>
                <a:solidFill>
                  <a:schemeClr val="bg1">
                    <a:lumMod val="95000"/>
                  </a:schemeClr>
                </a:solidFill>
                <a:latin typeface="Roboto Condensed" charset="0"/>
                <a:ea typeface="Roboto Condensed" charset="0"/>
              </a:rPr>
              <a:t>4</a:t>
            </a:r>
            <a:r>
              <a:rPr lang="ro-RO" spc="50" dirty="0">
                <a:ln w="6600">
                  <a:solidFill>
                    <a:schemeClr val="accent2"/>
                  </a:solidFill>
                  <a:prstDash val="solid"/>
                </a:ln>
                <a:solidFill>
                  <a:schemeClr val="bg1">
                    <a:lumMod val="95000"/>
                  </a:schemeClr>
                </a:solidFill>
                <a:latin typeface="Roboto Condensed" charset="0"/>
                <a:ea typeface="Roboto Condensed" charset="0"/>
              </a:rPr>
              <a:t>.09.202</a:t>
            </a:r>
            <a:r>
              <a:rPr lang="en-US" spc="50" dirty="0">
                <a:ln w="6600">
                  <a:solidFill>
                    <a:schemeClr val="accent2"/>
                  </a:solidFill>
                  <a:prstDash val="solid"/>
                </a:ln>
                <a:solidFill>
                  <a:schemeClr val="bg1">
                    <a:lumMod val="95000"/>
                  </a:schemeClr>
                </a:solidFill>
                <a:latin typeface="Roboto Condensed" charset="0"/>
                <a:ea typeface="Roboto Condensed" charset="0"/>
              </a:rPr>
              <a:t>6</a:t>
            </a:r>
            <a:endParaRPr lang="ro-RO" spc="50" dirty="0">
              <a:ln w="6600">
                <a:solidFill>
                  <a:schemeClr val="accent2"/>
                </a:solidFill>
                <a:prstDash val="solid"/>
              </a:ln>
              <a:solidFill>
                <a:schemeClr val="bg1">
                  <a:lumMod val="95000"/>
                </a:schemeClr>
              </a:solidFill>
              <a:latin typeface="Roboto Condensed" charset="0"/>
              <a:ea typeface="Roboto Condensed" charset="0"/>
            </a:endParaRPr>
          </a:p>
        </p:txBody>
      </p:sp>
    </p:spTree>
    <p:extLst>
      <p:ext uri="{BB962C8B-B14F-4D97-AF65-F5344CB8AC3E}">
        <p14:creationId xmlns:p14="http://schemas.microsoft.com/office/powerpoint/2010/main" val="2032456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63795" y="1315007"/>
            <a:ext cx="8902995" cy="575019"/>
          </a:xfrm>
          <a:prstGeom prst="rect">
            <a:avLst/>
          </a:prstGeom>
        </p:spPr>
        <p:txBody>
          <a:bodyPr spcFirstLastPara="1" wrap="square" lIns="91425" tIns="91425" rIns="91425" bIns="91425" anchor="t" anchorCtr="0">
            <a:noAutofit/>
          </a:bodyPr>
          <a:lstStyle/>
          <a:p>
            <a:pPr marL="0" lvl="0" indent="0" algn="just">
              <a:buNone/>
            </a:pPr>
            <a:r>
              <a:rPr lang="ro-RO" b="1" dirty="0"/>
              <a:t>Situațiile excepționale pot fi: </a:t>
            </a:r>
          </a:p>
          <a:p>
            <a:pPr marL="0" lvl="0" indent="0" algn="just">
              <a:buNone/>
            </a:pPr>
            <a:endParaRPr lang="ro-RO" sz="1800" b="1" dirty="0">
              <a:effectLst>
                <a:outerShdw blurRad="38100" dist="38100" dir="2700000" algn="tl">
                  <a:srgbClr val="000000">
                    <a:alpha val="43137"/>
                  </a:srgbClr>
                </a:outerShdw>
              </a:effectLst>
            </a:endParaRPr>
          </a:p>
          <a:p>
            <a:pPr marL="0" lvl="0" indent="0" algn="just">
              <a:buNone/>
            </a:pPr>
            <a:endParaRPr sz="1800" dirty="0">
              <a:effectLst>
                <a:outerShdw blurRad="38100" dist="38100" dir="2700000" algn="tl">
                  <a:srgbClr val="000000">
                    <a:alpha val="43137"/>
                  </a:srgbClr>
                </a:outerShdw>
              </a:effectLst>
            </a:endParaRPr>
          </a:p>
        </p:txBody>
      </p:sp>
      <p:sp>
        <p:nvSpPr>
          <p:cNvPr id="268" name="Shape 268"/>
          <p:cNvSpPr txBox="1">
            <a:spLocks noGrp="1"/>
          </p:cNvSpPr>
          <p:nvPr>
            <p:ph type="title"/>
          </p:nvPr>
        </p:nvSpPr>
        <p:spPr>
          <a:xfrm>
            <a:off x="679602" y="392575"/>
            <a:ext cx="6204901" cy="766200"/>
          </a:xfrm>
          <a:prstGeom prst="rect">
            <a:avLst/>
          </a:prstGeom>
        </p:spPr>
        <p:txBody>
          <a:bodyPr spcFirstLastPara="1" wrap="square" lIns="91425" tIns="91425" rIns="91425" bIns="91425" anchor="ctr" anchorCtr="0">
            <a:noAutofit/>
          </a:bodyPr>
          <a:lstStyle/>
          <a:p>
            <a:pPr lvl="0"/>
            <a:r>
              <a:rPr lang="ro-RO" sz="2800" dirty="0"/>
              <a:t>SITUAȚIILE EXCEPȚIONALE</a:t>
            </a:r>
            <a:endParaRPr sz="2800"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19</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 name="Rectangle 2"/>
          <p:cNvSpPr/>
          <p:nvPr/>
        </p:nvSpPr>
        <p:spPr>
          <a:xfrm>
            <a:off x="-28654" y="1790681"/>
            <a:ext cx="9143999" cy="3831818"/>
          </a:xfrm>
          <a:prstGeom prst="rect">
            <a:avLst/>
          </a:prstGeom>
          <a:solidFill>
            <a:srgbClr val="FF9900"/>
          </a:solidFill>
        </p:spPr>
        <p:txBody>
          <a:bodyPr wrap="square">
            <a:spAutoFit/>
          </a:bodyPr>
          <a:lstStyle/>
          <a:p>
            <a:pPr marL="285750" indent="-285750" algn="just">
              <a:lnSpc>
                <a:spcPct val="150000"/>
              </a:lnSpc>
              <a:buFont typeface="Arial" panose="020B0604020202020204" pitchFamily="34" charset="0"/>
              <a:buChar char="•"/>
              <a:tabLst>
                <a:tab pos="92075" algn="l"/>
              </a:tabLst>
            </a:pPr>
            <a:r>
              <a:rPr lang="ro-RO" sz="1800" dirty="0">
                <a:solidFill>
                  <a:schemeClr val="bg1"/>
                </a:solidFill>
                <a:latin typeface="Roboto Condensed Light"/>
                <a:ea typeface="Roboto Condensed Light"/>
                <a:cs typeface="Roboto Condensed Light"/>
                <a:sym typeface="Roboto Condensed Light"/>
              </a:rPr>
              <a:t> </a:t>
            </a:r>
            <a:r>
              <a:rPr lang="ro-RO" sz="1800" dirty="0">
                <a:solidFill>
                  <a:schemeClr val="tx1"/>
                </a:solidFill>
                <a:latin typeface="Roboto Condensed Light"/>
                <a:ea typeface="Roboto Condensed Light"/>
                <a:cs typeface="Roboto Condensed Light"/>
                <a:sym typeface="Roboto Condensed Light"/>
              </a:rPr>
              <a:t>copiii care împlinesc vârsta de 6 ani până la 31 august 202</a:t>
            </a:r>
            <a:r>
              <a:rPr lang="en-US" sz="1800" dirty="0">
                <a:solidFill>
                  <a:schemeClr val="tx1"/>
                </a:solidFill>
                <a:latin typeface="Roboto Condensed Light"/>
                <a:ea typeface="Roboto Condensed Light"/>
                <a:cs typeface="Roboto Condensed Light"/>
                <a:sym typeface="Roboto Condensed Light"/>
              </a:rPr>
              <a:t>6</a:t>
            </a:r>
            <a:r>
              <a:rPr lang="ro-RO" sz="1800" dirty="0">
                <a:solidFill>
                  <a:schemeClr val="tx1"/>
                </a:solidFill>
                <a:latin typeface="Roboto Condensed Light"/>
                <a:ea typeface="Roboto Condensed Light"/>
                <a:cs typeface="Roboto Condensed Light"/>
                <a:sym typeface="Roboto Condensed Light"/>
              </a:rPr>
              <a:t>, dar pentru care se solicită amânarea înscrierii din motive medicale;</a:t>
            </a:r>
          </a:p>
          <a:p>
            <a:pPr marL="285750" indent="-285750" algn="just">
              <a:lnSpc>
                <a:spcPct val="150000"/>
              </a:lnSpc>
              <a:buFont typeface="Arial" panose="020B0604020202020204" pitchFamily="34" charset="0"/>
              <a:buChar char="•"/>
              <a:tabLst>
                <a:tab pos="92075" algn="l"/>
              </a:tabLst>
            </a:pPr>
            <a:r>
              <a:rPr lang="ro-RO" sz="1800" dirty="0">
                <a:solidFill>
                  <a:schemeClr val="tx1"/>
                </a:solidFill>
                <a:latin typeface="Roboto Condensed Light"/>
                <a:ea typeface="Roboto Condensed Light"/>
                <a:cs typeface="Roboto Condensed Light"/>
                <a:sym typeface="Roboto Condensed Light"/>
              </a:rPr>
              <a:t>cele care nu se încadrează în Calendarul înscrierii în învățământul primar.</a:t>
            </a:r>
          </a:p>
          <a:p>
            <a:pPr algn="just">
              <a:lnSpc>
                <a:spcPct val="150000"/>
              </a:lnSpc>
              <a:tabLst>
                <a:tab pos="92075" algn="l"/>
              </a:tabLst>
            </a:pPr>
            <a:r>
              <a:rPr lang="ro-RO" sz="1800" b="1" dirty="0">
                <a:solidFill>
                  <a:schemeClr val="tx1"/>
                </a:solidFill>
                <a:latin typeface="Roboto Condensed Light"/>
                <a:ea typeface="Roboto Condensed Light"/>
                <a:cs typeface="Roboto Condensed Light"/>
                <a:sym typeface="Roboto Condensed Light"/>
              </a:rPr>
              <a:t>    În cazul cererilor de amânare a înscrierii, părinții prezintă dovada situației medicale a copilului.</a:t>
            </a:r>
          </a:p>
          <a:p>
            <a:pPr algn="just">
              <a:lnSpc>
                <a:spcPct val="150000"/>
              </a:lnSpc>
              <a:tabLst>
                <a:tab pos="92075" algn="l"/>
              </a:tabLst>
            </a:pPr>
            <a:r>
              <a:rPr lang="ro-RO" sz="1800" b="1" dirty="0">
                <a:solidFill>
                  <a:schemeClr val="tx1"/>
                </a:solidFill>
                <a:latin typeface="Roboto Condensed Light"/>
                <a:ea typeface="Roboto Condensed Light"/>
                <a:cs typeface="Roboto Condensed Light"/>
                <a:sym typeface="Roboto Condensed Light"/>
              </a:rPr>
              <a:t>    Părinții depun cereri-tip la ISMB.</a:t>
            </a:r>
          </a:p>
          <a:p>
            <a:pPr algn="just">
              <a:lnSpc>
                <a:spcPct val="150000"/>
              </a:lnSpc>
              <a:tabLst>
                <a:tab pos="92075" algn="l"/>
              </a:tabLst>
            </a:pPr>
            <a:r>
              <a:rPr lang="ro-RO" sz="1800" b="1" dirty="0">
                <a:solidFill>
                  <a:schemeClr val="tx1"/>
                </a:solidFill>
                <a:latin typeface="Roboto Condensed Light"/>
                <a:ea typeface="Roboto Condensed Light"/>
                <a:cs typeface="Roboto Condensed Light"/>
                <a:sym typeface="Roboto Condensed Light"/>
              </a:rPr>
              <a:t>    Situațiile privind înscrierea copiilor în învățământul primar care nu se încadrează în Calendar sunt aprobate de ISMB.</a:t>
            </a:r>
          </a:p>
          <a:p>
            <a:pPr marL="285750" indent="-285750" algn="just">
              <a:lnSpc>
                <a:spcPct val="150000"/>
              </a:lnSpc>
              <a:buFont typeface="Arial" panose="020B0604020202020204" pitchFamily="34" charset="0"/>
              <a:buChar char="•"/>
              <a:tabLst>
                <a:tab pos="92075" algn="l"/>
              </a:tabLst>
            </a:pPr>
            <a:endParaRPr lang="ro-RO" sz="1800" b="1" dirty="0">
              <a:solidFill>
                <a:schemeClr val="tx1"/>
              </a:solidFill>
              <a:latin typeface="Roboto Condensed Light"/>
              <a:ea typeface="Roboto Condensed Light"/>
              <a:cs typeface="Roboto Condensed Light"/>
              <a:sym typeface="Roboto Condensed Light"/>
            </a:endParaRPr>
          </a:p>
          <a:p>
            <a:pPr marL="285750" indent="-285750" algn="just">
              <a:lnSpc>
                <a:spcPct val="150000"/>
              </a:lnSpc>
              <a:buFont typeface="Arial" panose="020B0604020202020204" pitchFamily="34" charset="0"/>
              <a:buChar char="•"/>
              <a:tabLst>
                <a:tab pos="92075" algn="l"/>
              </a:tabLst>
            </a:pPr>
            <a:endParaRPr lang="ro-RO" sz="1800" b="1" dirty="0">
              <a:solidFill>
                <a:schemeClr val="tx1"/>
              </a:solidFill>
              <a:latin typeface="Roboto Condensed Light"/>
              <a:ea typeface="Roboto Condensed Light"/>
              <a:cs typeface="Roboto Condensed Light"/>
            </a:endParaRPr>
          </a:p>
        </p:txBody>
      </p:sp>
    </p:spTree>
    <p:extLst>
      <p:ext uri="{BB962C8B-B14F-4D97-AF65-F5344CB8AC3E}">
        <p14:creationId xmlns:p14="http://schemas.microsoft.com/office/powerpoint/2010/main" val="38967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6" name="Shape 21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2</a:t>
            </a:fld>
            <a:endParaRPr/>
          </a:p>
        </p:txBody>
      </p:sp>
      <p:sp>
        <p:nvSpPr>
          <p:cNvPr id="6" name="Shape 214"/>
          <p:cNvSpPr txBox="1">
            <a:spLocks/>
          </p:cNvSpPr>
          <p:nvPr/>
        </p:nvSpPr>
        <p:spPr>
          <a:xfrm>
            <a:off x="2285243" y="663699"/>
            <a:ext cx="6593700" cy="87622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9pPr>
          </a:lstStyle>
          <a:p>
            <a:pPr marL="0" indent="0" algn="ctr">
              <a:spcBef>
                <a:spcPts val="0"/>
              </a:spcBef>
              <a:buFont typeface="Roboto Condensed Light"/>
              <a:buNone/>
            </a:pPr>
            <a:r>
              <a:rPr lang="en-US" sz="3200" dirty="0">
                <a:effectLst>
                  <a:outerShdw blurRad="38100" dist="38100" dir="2700000" algn="tl">
                    <a:srgbClr val="000000">
                      <a:alpha val="43137"/>
                    </a:srgbClr>
                  </a:outerShdw>
                </a:effectLst>
              </a:rPr>
              <a:t>      </a:t>
            </a:r>
            <a:r>
              <a:rPr lang="ro-RO" sz="3200" dirty="0">
                <a:effectLst>
                  <a:outerShdw blurRad="38100" dist="38100" dir="2700000" algn="tl">
                    <a:srgbClr val="000000">
                      <a:alpha val="43137"/>
                    </a:srgbClr>
                  </a:outerShdw>
                </a:effectLst>
              </a:rPr>
              <a:t>LEGISLAȚIE</a:t>
            </a:r>
            <a:endParaRPr lang="en-US" sz="3200" dirty="0">
              <a:effectLst>
                <a:outerShdw blurRad="38100" dist="38100" dir="2700000" algn="tl">
                  <a:srgbClr val="000000">
                    <a:alpha val="43137"/>
                  </a:srgbClr>
                </a:outerShdw>
              </a:effectLst>
            </a:endParaRPr>
          </a:p>
        </p:txBody>
      </p:sp>
      <p:sp>
        <p:nvSpPr>
          <p:cNvPr id="4" name="TextBox 3"/>
          <p:cNvSpPr txBox="1"/>
          <p:nvPr/>
        </p:nvSpPr>
        <p:spPr>
          <a:xfrm>
            <a:off x="802433" y="1642188"/>
            <a:ext cx="6876661" cy="2862322"/>
          </a:xfrm>
          <a:prstGeom prst="rect">
            <a:avLst/>
          </a:prstGeom>
          <a:noFill/>
        </p:spPr>
        <p:txBody>
          <a:bodyPr wrap="square" rtlCol="0">
            <a:spAutoFit/>
          </a:bodyPr>
          <a:lstStyle/>
          <a:p>
            <a:r>
              <a:rPr lang="ro-RO" sz="2000" dirty="0">
                <a:latin typeface="Roboto Condensed" charset="0"/>
                <a:ea typeface="Roboto Condensed" charset="0"/>
              </a:rPr>
              <a:t>1.Legea învățământului preuniversitar nr.198/2023, cu modificările și completările ulterioare;</a:t>
            </a:r>
          </a:p>
          <a:p>
            <a:endParaRPr lang="ro-RO" sz="2000" dirty="0">
              <a:latin typeface="Roboto Condensed" charset="0"/>
              <a:ea typeface="Roboto Condensed" charset="0"/>
            </a:endParaRPr>
          </a:p>
          <a:p>
            <a:r>
              <a:rPr lang="ro-RO" sz="2000" dirty="0">
                <a:latin typeface="Roboto Condensed" charset="0"/>
                <a:ea typeface="Roboto Condensed" charset="0"/>
              </a:rPr>
              <a:t>2.OME  nr.</a:t>
            </a:r>
            <a:r>
              <a:rPr lang="en-US" sz="2000" dirty="0">
                <a:latin typeface="Roboto Condensed" charset="0"/>
                <a:ea typeface="Roboto Condensed" charset="0"/>
              </a:rPr>
              <a:t> </a:t>
            </a:r>
            <a:r>
              <a:rPr lang="ro-RO" sz="2000" dirty="0">
                <a:latin typeface="Roboto Condensed" charset="0"/>
                <a:ea typeface="Roboto Condensed" charset="0"/>
              </a:rPr>
              <a:t>4019 /15.03.2024 privind aprobarea Metodologiei de înscriere a copiilor în învățământul primar pentru anul școlar 2024-2025;</a:t>
            </a:r>
          </a:p>
          <a:p>
            <a:endParaRPr lang="ro-RO" sz="2000" dirty="0">
              <a:latin typeface="Roboto Condensed" charset="0"/>
              <a:ea typeface="Roboto Condensed" charset="0"/>
            </a:endParaRPr>
          </a:p>
          <a:p>
            <a:r>
              <a:rPr lang="ro-RO" sz="2000" dirty="0">
                <a:latin typeface="Roboto Condensed" charset="0"/>
                <a:ea typeface="Roboto Condensed" charset="0"/>
              </a:rPr>
              <a:t>3. Calendarul înscrierii în învățământul primar pentru anul școlar 202</a:t>
            </a:r>
            <a:r>
              <a:rPr lang="en-US" sz="2000" dirty="0">
                <a:latin typeface="Roboto Condensed" charset="0"/>
                <a:ea typeface="Roboto Condensed" charset="0"/>
              </a:rPr>
              <a:t>6</a:t>
            </a:r>
            <a:r>
              <a:rPr lang="ro-RO" sz="2000" dirty="0">
                <a:latin typeface="Roboto Condensed" charset="0"/>
                <a:ea typeface="Roboto Condensed" charset="0"/>
              </a:rPr>
              <a:t>-202</a:t>
            </a:r>
            <a:r>
              <a:rPr lang="en-US" sz="2000" dirty="0">
                <a:latin typeface="Roboto Condensed" charset="0"/>
                <a:ea typeface="Roboto Condensed" charset="0"/>
              </a:rPr>
              <a:t>7</a:t>
            </a:r>
            <a:r>
              <a:rPr lang="ro-RO" sz="2000" dirty="0">
                <a:latin typeface="Roboto Condensed" charset="0"/>
                <a:ea typeface="Roboto Condensed" charset="0"/>
              </a:rPr>
              <a:t>, aprobat prin OM</a:t>
            </a:r>
            <a:r>
              <a:rPr lang="en-US" sz="2000" dirty="0">
                <a:latin typeface="Roboto Condensed" charset="0"/>
                <a:ea typeface="Roboto Condensed" charset="0"/>
              </a:rPr>
              <a:t>C</a:t>
            </a:r>
            <a:r>
              <a:rPr lang="ro-RO" sz="2000" dirty="0">
                <a:latin typeface="Roboto Condensed" charset="0"/>
                <a:ea typeface="Roboto Condensed" charset="0"/>
              </a:rPr>
              <a:t> nr.</a:t>
            </a:r>
            <a:r>
              <a:rPr lang="en-US" sz="2000" dirty="0">
                <a:latin typeface="Roboto Condensed" charset="0"/>
                <a:ea typeface="Roboto Condensed" charset="0"/>
              </a:rPr>
              <a:t> 3334</a:t>
            </a:r>
            <a:r>
              <a:rPr lang="ro-RO" sz="2000" dirty="0">
                <a:latin typeface="Roboto Condensed" charset="0"/>
                <a:ea typeface="Roboto Condensed" charset="0"/>
              </a:rPr>
              <a:t>/</a:t>
            </a:r>
            <a:r>
              <a:rPr lang="en-US" sz="2000" dirty="0">
                <a:latin typeface="Roboto Condensed" charset="0"/>
                <a:ea typeface="Roboto Condensed" charset="0"/>
              </a:rPr>
              <a:t> 26.02.</a:t>
            </a:r>
            <a:r>
              <a:rPr lang="ro-RO" sz="2000" dirty="0">
                <a:latin typeface="Roboto Condensed" charset="0"/>
                <a:ea typeface="Roboto Condensed" charset="0"/>
              </a:rPr>
              <a:t>202</a:t>
            </a:r>
            <a:r>
              <a:rPr lang="en-US" sz="2000" dirty="0">
                <a:latin typeface="Roboto Condensed" charset="0"/>
                <a:ea typeface="Roboto Condensed" charset="0"/>
              </a:rPr>
              <a:t>6</a:t>
            </a:r>
            <a:r>
              <a:rPr lang="ro-RO" sz="2000" dirty="0">
                <a:latin typeface="Roboto Condensed" charset="0"/>
                <a:ea typeface="Roboto Condensed"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body" idx="1"/>
          </p:nvPr>
        </p:nvSpPr>
        <p:spPr>
          <a:xfrm>
            <a:off x="174320" y="1476374"/>
            <a:ext cx="8393179" cy="2091445"/>
          </a:xfrm>
          <a:prstGeom prst="rect">
            <a:avLst/>
          </a:prstGeom>
        </p:spPr>
        <p:txBody>
          <a:bodyPr spcFirstLastPara="1" wrap="square" lIns="91425" tIns="91425" rIns="91425" bIns="91425" anchor="t" anchorCtr="0">
            <a:noAutofit/>
          </a:bodyPr>
          <a:lstStyle/>
          <a:p>
            <a:pPr lvl="0" algn="just">
              <a:buFont typeface="Wingdings" panose="05000000000000000000" pitchFamily="2" charset="2"/>
              <a:buChar char="Ø"/>
            </a:pPr>
            <a:r>
              <a:rPr lang="ro-RO" sz="1600" b="1" i="0" dirty="0">
                <a:solidFill>
                  <a:schemeClr val="tx1"/>
                </a:solidFill>
              </a:rPr>
              <a:t>Înscrierea în clasa pregătitoare se face în prima etapă, doar în unitățile de învățământ AUTORIZATE sau ACREDITATE </a:t>
            </a:r>
            <a:r>
              <a:rPr lang="vi-VN" sz="1600" b="1" i="0" dirty="0">
                <a:solidFill>
                  <a:schemeClr val="tx1"/>
                </a:solidFill>
              </a:rPr>
              <a:t>care au solicitat includerea ofertei lor de școlarizare în aplicația informatică utilizată pentru înscrierea copiilor în clasa pregătitoare </a:t>
            </a:r>
            <a:r>
              <a:rPr lang="ro-RO" sz="1600" b="1" i="0" dirty="0">
                <a:solidFill>
                  <a:schemeClr val="tx1"/>
                </a:solidFill>
              </a:rPr>
              <a:t>; </a:t>
            </a:r>
          </a:p>
          <a:p>
            <a:pPr lvl="0">
              <a:buFont typeface="Wingdings" panose="05000000000000000000" pitchFamily="2" charset="2"/>
              <a:buChar char="Ø"/>
            </a:pPr>
            <a:r>
              <a:rPr lang="ro-RO" sz="1600" b="1" i="0" dirty="0">
                <a:solidFill>
                  <a:schemeClr val="tx1"/>
                </a:solidFill>
              </a:rPr>
              <a:t>Pot exista proceduri specifice de înscriere în cazul </a:t>
            </a:r>
            <a:r>
              <a:rPr lang="vi-VN" sz="1600" b="1" i="0" dirty="0">
                <a:solidFill>
                  <a:schemeClr val="tx1"/>
                </a:solidFill>
              </a:rPr>
              <a:t>unit</a:t>
            </a:r>
            <a:r>
              <a:rPr lang="ro-RO" sz="1600" b="1" i="0" dirty="0">
                <a:solidFill>
                  <a:schemeClr val="tx1"/>
                </a:solidFill>
              </a:rPr>
              <a:t>ăților </a:t>
            </a:r>
            <a:r>
              <a:rPr lang="vi-VN" sz="1600" b="1" i="0" dirty="0">
                <a:solidFill>
                  <a:schemeClr val="tx1"/>
                </a:solidFill>
              </a:rPr>
              <a:t> de învățământ particular care nu a</a:t>
            </a:r>
            <a:r>
              <a:rPr lang="ro-RO" sz="1600" b="1" i="0" dirty="0">
                <a:solidFill>
                  <a:schemeClr val="tx1"/>
                </a:solidFill>
              </a:rPr>
              <a:t>u</a:t>
            </a:r>
            <a:r>
              <a:rPr lang="vi-VN" sz="1600" b="1" i="0" dirty="0">
                <a:solidFill>
                  <a:schemeClr val="tx1"/>
                </a:solidFill>
              </a:rPr>
              <a:t> optat pentru includerea ofertei sale de școlarizare în aplicația informatică</a:t>
            </a:r>
            <a:r>
              <a:rPr lang="ro-RO" sz="1600" b="1" i="0" dirty="0">
                <a:solidFill>
                  <a:schemeClr val="tx1"/>
                </a:solidFill>
              </a:rPr>
              <a:t>;</a:t>
            </a:r>
          </a:p>
          <a:p>
            <a:pPr lvl="0" algn="just">
              <a:buFont typeface="Wingdings" panose="05000000000000000000" pitchFamily="2" charset="2"/>
              <a:buChar char="Ø"/>
            </a:pPr>
            <a:r>
              <a:rPr lang="ro-RO" sz="1600" b="1" i="0" dirty="0">
                <a:solidFill>
                  <a:schemeClr val="tx1"/>
                </a:solidFill>
              </a:rPr>
              <a:t>Dacă un copil nu este înmatriculat la unitatea de învățământ particular, va fi înscris la școala de circumscripție, dacă a fost bifată această opțiune în cererea-tip sau participă la a doua etapă de înscriere.</a:t>
            </a:r>
          </a:p>
          <a:p>
            <a:pPr marL="38100" lvl="0" indent="0" algn="just">
              <a:buNone/>
            </a:pPr>
            <a:endParaRPr lang="ro-RO" sz="1600" b="1" i="0" dirty="0">
              <a:solidFill>
                <a:schemeClr val="tx1"/>
              </a:solidFill>
            </a:endParaRPr>
          </a:p>
          <a:p>
            <a:pPr algn="just">
              <a:buFont typeface="Wingdings" panose="05000000000000000000" pitchFamily="2" charset="2"/>
              <a:buChar char="Ø"/>
            </a:pPr>
            <a:r>
              <a:rPr lang="ro-RO" sz="1600" b="1" i="0" dirty="0">
                <a:solidFill>
                  <a:schemeClr val="tx1"/>
                </a:solidFill>
              </a:rPr>
              <a:t>Toate unitățile de învățământ particular au obligația de a introduce în Sistemul informatic integrat al învățământului din România ( SIIIR) toți elevii înmatriculați.</a:t>
            </a:r>
          </a:p>
          <a:p>
            <a:pPr marL="38100" indent="0" algn="r">
              <a:buNone/>
            </a:pPr>
            <a:endParaRPr sz="1400" dirty="0">
              <a:solidFill>
                <a:schemeClr val="tx1"/>
              </a:solidFill>
            </a:endParaRPr>
          </a:p>
        </p:txBody>
      </p:sp>
      <p:sp>
        <p:nvSpPr>
          <p:cNvPr id="230" name="Shape 230"/>
          <p:cNvSpPr txBox="1">
            <a:spLocks noGrp="1"/>
          </p:cNvSpPr>
          <p:nvPr>
            <p:ph type="sldNum" idx="4294967295"/>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20</a:t>
            </a:fld>
            <a:endParaRPr/>
          </a:p>
        </p:txBody>
      </p:sp>
      <p:sp>
        <p:nvSpPr>
          <p:cNvPr id="231" name="Shape 23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20</a:t>
            </a:fld>
            <a:endParaRPr/>
          </a:p>
        </p:txBody>
      </p:sp>
      <p:sp>
        <p:nvSpPr>
          <p:cNvPr id="2" name="Rectangle 1"/>
          <p:cNvSpPr/>
          <p:nvPr/>
        </p:nvSpPr>
        <p:spPr>
          <a:xfrm>
            <a:off x="298146" y="512500"/>
            <a:ext cx="4578653" cy="461665"/>
          </a:xfrm>
          <a:prstGeom prst="rect">
            <a:avLst/>
          </a:prstGeom>
        </p:spPr>
        <p:txBody>
          <a:bodyPr wrap="square">
            <a:spAutoFit/>
          </a:bodyPr>
          <a:lstStyle/>
          <a:p>
            <a:r>
              <a:rPr lang="ro-RO" sz="2400" b="1" dirty="0">
                <a:solidFill>
                  <a:srgbClr val="FF9900"/>
                </a:solidFill>
                <a:latin typeface="Roboto Condensed Light"/>
                <a:ea typeface="Roboto Condensed Light"/>
                <a:cs typeface="Roboto Condensed Light"/>
                <a:sym typeface="Roboto Condensed Light"/>
              </a:rPr>
              <a:t>ÎNVĂȚĂMÂNTUL PARTICULAR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0" y="1130209"/>
            <a:ext cx="8966790" cy="507656"/>
          </a:xfrm>
          <a:prstGeom prst="rect">
            <a:avLst/>
          </a:prstGeom>
        </p:spPr>
        <p:txBody>
          <a:bodyPr spcFirstLastPara="1" wrap="square" lIns="91425" tIns="91425" rIns="91425" bIns="91425" anchor="t" anchorCtr="0">
            <a:noAutofit/>
          </a:bodyPr>
          <a:lstStyle/>
          <a:p>
            <a:pPr lvl="0"/>
            <a:r>
              <a:rPr lang="ro-RO" sz="1600" b="1" dirty="0">
                <a:solidFill>
                  <a:schemeClr val="tx1"/>
                </a:solidFill>
                <a:sym typeface="Arial"/>
              </a:rPr>
              <a:t>Elevii cu CES pot fi înscriși în unități de învățământ de masă sau special;</a:t>
            </a:r>
            <a:endParaRPr lang="ro-RO" sz="1600" b="1" dirty="0">
              <a:solidFill>
                <a:schemeClr val="tx1"/>
              </a:solidFill>
            </a:endParaRPr>
          </a:p>
          <a:p>
            <a:pPr lvl="0"/>
            <a:endParaRPr lang="ro-RO" sz="1700" dirty="0">
              <a:sym typeface="Arial"/>
            </a:endParaRPr>
          </a:p>
        </p:txBody>
      </p:sp>
      <p:sp>
        <p:nvSpPr>
          <p:cNvPr id="268" name="Shape 268"/>
          <p:cNvSpPr txBox="1">
            <a:spLocks noGrp="1"/>
          </p:cNvSpPr>
          <p:nvPr>
            <p:ph type="title"/>
          </p:nvPr>
        </p:nvSpPr>
        <p:spPr>
          <a:xfrm>
            <a:off x="679602" y="392575"/>
            <a:ext cx="6165145" cy="766200"/>
          </a:xfrm>
          <a:prstGeom prst="rect">
            <a:avLst/>
          </a:prstGeom>
        </p:spPr>
        <p:txBody>
          <a:bodyPr spcFirstLastPara="1" wrap="square" lIns="91425" tIns="91425" rIns="91425" bIns="91425" anchor="ctr" anchorCtr="0">
            <a:noAutofit/>
          </a:bodyPr>
          <a:lstStyle/>
          <a:p>
            <a:pPr lvl="0"/>
            <a:r>
              <a:rPr lang="ro-RO" sz="2400" dirty="0"/>
              <a:t>Elevi cu CES</a:t>
            </a:r>
            <a:endParaRPr sz="2400"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21</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5" name="Shape 267"/>
          <p:cNvSpPr txBox="1">
            <a:spLocks noGrp="1"/>
          </p:cNvSpPr>
          <p:nvPr>
            <p:ph type="body" idx="1"/>
          </p:nvPr>
        </p:nvSpPr>
        <p:spPr>
          <a:xfrm>
            <a:off x="-88605" y="3159797"/>
            <a:ext cx="9143999" cy="1396443"/>
          </a:xfrm>
          <a:prstGeom prst="rect">
            <a:avLst/>
          </a:prstGeom>
        </p:spPr>
        <p:txBody>
          <a:bodyPr spcFirstLastPara="1" wrap="square" lIns="91425" tIns="91425" rIns="91425" bIns="91425" anchor="t" anchorCtr="0">
            <a:noAutofit/>
          </a:bodyPr>
          <a:lstStyle/>
          <a:p>
            <a:pPr lvl="0"/>
            <a:r>
              <a:rPr lang="ro-RO" sz="1600" b="1" dirty="0">
                <a:solidFill>
                  <a:schemeClr val="tx1"/>
                </a:solidFill>
                <a:sym typeface="Arial"/>
              </a:rPr>
              <a:t>Se respectă toate etapele de înscriere la clasa pregătitoare.</a:t>
            </a:r>
          </a:p>
          <a:p>
            <a:pPr lvl="0"/>
            <a:endParaRPr lang="ro-RO" sz="1400" b="1" dirty="0">
              <a:solidFill>
                <a:schemeClr val="tx1"/>
              </a:solidFill>
              <a:sym typeface="Arial"/>
            </a:endParaRPr>
          </a:p>
          <a:p>
            <a:pPr lvl="0"/>
            <a:endParaRPr lang="ro-RO" sz="1700" dirty="0">
              <a:sym typeface="Arial"/>
            </a:endParaRPr>
          </a:p>
          <a:p>
            <a:pPr lvl="0"/>
            <a:endParaRPr lang="ro-RO" sz="1700" dirty="0">
              <a:sym typeface="Arial"/>
            </a:endParaRPr>
          </a:p>
        </p:txBody>
      </p:sp>
      <p:sp>
        <p:nvSpPr>
          <p:cNvPr id="4" name="Rectangle 3"/>
          <p:cNvSpPr/>
          <p:nvPr/>
        </p:nvSpPr>
        <p:spPr>
          <a:xfrm>
            <a:off x="0" y="1860222"/>
            <a:ext cx="9144000" cy="1400383"/>
          </a:xfrm>
          <a:prstGeom prst="rect">
            <a:avLst/>
          </a:prstGeom>
          <a:solidFill>
            <a:srgbClr val="FF9900"/>
          </a:solidFill>
        </p:spPr>
        <p:txBody>
          <a:bodyPr wrap="square">
            <a:spAutoFit/>
          </a:bodyPr>
          <a:lstStyle/>
          <a:p>
            <a:pPr marL="457200" indent="-355600">
              <a:spcBef>
                <a:spcPts val="600"/>
              </a:spcBef>
              <a:buClr>
                <a:srgbClr val="C7D3E6"/>
              </a:buClr>
              <a:buSzPts val="2000"/>
              <a:buFont typeface="Roboto Condensed Light"/>
              <a:buChar char="▰"/>
              <a:tabLst>
                <a:tab pos="92075" algn="l"/>
              </a:tabLst>
            </a:pPr>
            <a:r>
              <a:rPr lang="ro-RO" sz="1600" dirty="0">
                <a:solidFill>
                  <a:schemeClr val="bg1"/>
                </a:solidFill>
                <a:latin typeface="Roboto Condensed Light"/>
                <a:ea typeface="Roboto Condensed Light"/>
                <a:cs typeface="Roboto Condensed Light"/>
              </a:rPr>
              <a:t> </a:t>
            </a:r>
            <a:r>
              <a:rPr lang="ro-RO" sz="1600" b="1" dirty="0">
                <a:solidFill>
                  <a:schemeClr val="tx1"/>
                </a:solidFill>
                <a:latin typeface="Roboto Condensed Light"/>
                <a:ea typeface="Roboto Condensed Light"/>
                <a:cs typeface="Roboto Condensed Light"/>
              </a:rPr>
              <a:t>În învățământul special sunt înscriși copii cu CES care împlinesc vârsta de 8 ani până la data de 31.08.202</a:t>
            </a:r>
            <a:r>
              <a:rPr lang="en-US" sz="1600" b="1" dirty="0">
                <a:solidFill>
                  <a:schemeClr val="tx1"/>
                </a:solidFill>
                <a:latin typeface="Roboto Condensed Light"/>
                <a:ea typeface="Roboto Condensed Light"/>
                <a:cs typeface="Roboto Condensed Light"/>
              </a:rPr>
              <a:t>6</a:t>
            </a:r>
            <a:r>
              <a:rPr lang="ro-RO" sz="1600" b="1" dirty="0">
                <a:solidFill>
                  <a:schemeClr val="tx1"/>
                </a:solidFill>
                <a:latin typeface="Roboto Condensed Light"/>
                <a:ea typeface="Roboto Condensed Light"/>
                <a:cs typeface="Roboto Condensed Light"/>
              </a:rPr>
              <a:t>. La solicitarea scrisă, pot fi înscriși în clasa pregătitoare și copiii cu CES cu vârste cuprinse între 6 și 8 ani la data începerii anului școlar;</a:t>
            </a:r>
          </a:p>
          <a:p>
            <a:pPr marL="457200" indent="-355600">
              <a:spcBef>
                <a:spcPts val="600"/>
              </a:spcBef>
              <a:buClr>
                <a:srgbClr val="C7D3E6"/>
              </a:buClr>
              <a:buSzPts val="2000"/>
              <a:buFont typeface="Roboto Condensed Light"/>
              <a:buChar char="▰"/>
              <a:tabLst>
                <a:tab pos="92075" algn="l"/>
              </a:tabLst>
            </a:pPr>
            <a:r>
              <a:rPr lang="ro-RO" sz="1600" b="1" dirty="0">
                <a:solidFill>
                  <a:schemeClr val="tx1"/>
                </a:solidFill>
                <a:latin typeface="Roboto Condensed Light"/>
                <a:ea typeface="Roboto Condensed Light"/>
                <a:cs typeface="Roboto Condensed Light"/>
              </a:rPr>
              <a:t>Înscrierea elevilor cu CES în învățământul special se face EXCLUSIV în baza certificatului de orientare școlară și profesională;</a:t>
            </a:r>
          </a:p>
        </p:txBody>
      </p:sp>
    </p:spTree>
    <p:extLst>
      <p:ext uri="{BB962C8B-B14F-4D97-AF65-F5344CB8AC3E}">
        <p14:creationId xmlns:p14="http://schemas.microsoft.com/office/powerpoint/2010/main" val="1158274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340042" y="392575"/>
            <a:ext cx="7895735" cy="766200"/>
          </a:xfrm>
          <a:prstGeom prst="rect">
            <a:avLst/>
          </a:prstGeom>
        </p:spPr>
        <p:txBody>
          <a:bodyPr spcFirstLastPara="1" wrap="square" lIns="91425" tIns="91425" rIns="91425" bIns="91425" anchor="ctr" anchorCtr="0">
            <a:noAutofit/>
          </a:bodyPr>
          <a:lstStyle/>
          <a:p>
            <a:pPr marL="0" lvl="0" indent="0" algn="ctr">
              <a:spcBef>
                <a:spcPts val="0"/>
              </a:spcBef>
              <a:spcAft>
                <a:spcPts val="0"/>
              </a:spcAft>
              <a:buNone/>
            </a:pPr>
            <a:r>
              <a:rPr lang="ro-RO" dirty="0">
                <a:solidFill>
                  <a:schemeClr val="tx1"/>
                </a:solidFill>
              </a:rPr>
              <a:t>        </a:t>
            </a:r>
            <a:r>
              <a:rPr lang="ro-RO" sz="3200" dirty="0">
                <a:solidFill>
                  <a:schemeClr val="tx1"/>
                </a:solidFill>
              </a:rPr>
              <a:t>COORDONARE ȘI APLICARE</a:t>
            </a:r>
            <a:endParaRPr sz="3200" dirty="0">
              <a:solidFill>
                <a:schemeClr val="tx1"/>
              </a:solidFill>
            </a:endParaRPr>
          </a:p>
        </p:txBody>
      </p:sp>
      <p:sp>
        <p:nvSpPr>
          <p:cNvPr id="237" name="Shape 237"/>
          <p:cNvSpPr txBox="1">
            <a:spLocks noGrp="1"/>
          </p:cNvSpPr>
          <p:nvPr>
            <p:ph type="body" idx="1"/>
          </p:nvPr>
        </p:nvSpPr>
        <p:spPr>
          <a:xfrm>
            <a:off x="99984" y="1347810"/>
            <a:ext cx="8686451" cy="3533759"/>
          </a:xfrm>
          <a:prstGeom prst="rect">
            <a:avLst/>
          </a:prstGeom>
        </p:spPr>
        <p:txBody>
          <a:bodyPr spcFirstLastPara="1" wrap="square" lIns="91425" tIns="91425" rIns="91425" bIns="91425" anchor="ctr" anchorCtr="0">
            <a:noAutofit/>
          </a:bodyPr>
          <a:lstStyle/>
          <a:p>
            <a:pPr defTabSz="538163"/>
            <a:endParaRPr sz="11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3</a:t>
            </a:fld>
            <a:endParaRPr dirty="0"/>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 name="Horizontal Scroll 2"/>
          <p:cNvSpPr/>
          <p:nvPr/>
        </p:nvSpPr>
        <p:spPr>
          <a:xfrm>
            <a:off x="340042" y="1614196"/>
            <a:ext cx="7007290" cy="1017037"/>
          </a:xfrm>
          <a:prstGeom prst="horizontalScroll">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a:latin typeface="Roboto Condensed" charset="0"/>
                <a:ea typeface="Roboto Condensed" charset="0"/>
              </a:rPr>
              <a:t>Comisia națională de înscriere a copiilor în învățământul primar</a:t>
            </a:r>
          </a:p>
        </p:txBody>
      </p:sp>
      <p:sp>
        <p:nvSpPr>
          <p:cNvPr id="4" name="Horizontal Scroll 3"/>
          <p:cNvSpPr/>
          <p:nvPr/>
        </p:nvSpPr>
        <p:spPr>
          <a:xfrm>
            <a:off x="340042" y="2631232"/>
            <a:ext cx="6941975" cy="1073021"/>
          </a:xfrm>
          <a:prstGeom prst="horizontalScroll">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a:latin typeface="Roboto Condensed" charset="0"/>
                <a:ea typeface="Roboto Condensed" charset="0"/>
              </a:rPr>
              <a:t>Comisia municipiului București de înscriere a copiilor în învățământul primar, cu atribuții conform art.</a:t>
            </a:r>
            <a:r>
              <a:rPr lang="en-US" sz="2000" dirty="0">
                <a:latin typeface="Roboto Condensed" charset="0"/>
                <a:ea typeface="Roboto Condensed" charset="0"/>
              </a:rPr>
              <a:t> </a:t>
            </a:r>
            <a:r>
              <a:rPr lang="ro-RO" sz="2000" dirty="0">
                <a:latin typeface="Roboto Condensed" charset="0"/>
                <a:ea typeface="Roboto Condensed" charset="0"/>
              </a:rPr>
              <a:t>47 (4) din metodologie</a:t>
            </a:r>
          </a:p>
        </p:txBody>
      </p:sp>
      <p:sp>
        <p:nvSpPr>
          <p:cNvPr id="5" name="Horizontal Scroll 4"/>
          <p:cNvSpPr/>
          <p:nvPr/>
        </p:nvSpPr>
        <p:spPr>
          <a:xfrm>
            <a:off x="386695" y="3704253"/>
            <a:ext cx="6913983" cy="1033272"/>
          </a:xfrm>
          <a:prstGeom prst="horizontalScroll">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000" dirty="0">
                <a:latin typeface="Roboto Condensed" charset="0"/>
                <a:ea typeface="Roboto Condensed" charset="0"/>
              </a:rPr>
              <a:t>Comisia de înscriere și distribuire a elevilor din unitatea de învățământ, cu atribuții conform art. 48 (2) din metodologie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ro-RO" dirty="0"/>
              <a:t>CRITERII GENERALE DE DEPARTAJARE</a:t>
            </a:r>
            <a:endParaRPr dirty="0"/>
          </a:p>
        </p:txBody>
      </p:sp>
      <p:sp>
        <p:nvSpPr>
          <p:cNvPr id="192" name="Shape 19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4</a:t>
            </a:fld>
            <a:endParaRPr/>
          </a:p>
        </p:txBody>
      </p:sp>
      <p:sp>
        <p:nvSpPr>
          <p:cNvPr id="193" name="Shape 193"/>
          <p:cNvSpPr txBox="1">
            <a:spLocks noGrp="1"/>
          </p:cNvSpPr>
          <p:nvPr>
            <p:ph type="body" idx="1"/>
          </p:nvPr>
        </p:nvSpPr>
        <p:spPr>
          <a:xfrm>
            <a:off x="0" y="1428359"/>
            <a:ext cx="8754701" cy="3004784"/>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Clr>
                <a:schemeClr val="dk1"/>
              </a:buClr>
              <a:buSzPts val="1100"/>
              <a:buFont typeface="Arial"/>
              <a:buNone/>
            </a:pPr>
            <a:endParaRPr sz="1200" dirty="0">
              <a:solidFill>
                <a:srgbClr val="FF9800"/>
              </a:solidFill>
            </a:endParaRPr>
          </a:p>
          <a:p>
            <a:pPr lvl="0" algn="just"/>
            <a:r>
              <a:rPr lang="ro-RO" b="1" dirty="0">
                <a:latin typeface="Roboto Condensed" charset="0"/>
                <a:ea typeface="Roboto Condensed" charset="0"/>
                <a:cs typeface="Arial" panose="020B0604020202020204" pitchFamily="34" charset="0"/>
              </a:rPr>
              <a:t>a) existența unui certificat medical de încadrare în grad de handicap a copilului;</a:t>
            </a:r>
          </a:p>
          <a:p>
            <a:pPr algn="just"/>
            <a:r>
              <a:rPr lang="ro-RO" b="1" dirty="0">
                <a:latin typeface="Roboto Condensed" charset="0"/>
                <a:ea typeface="Roboto Condensed" charset="0"/>
                <a:cs typeface="Arial" panose="020B0604020202020204" pitchFamily="34" charset="0"/>
              </a:rPr>
              <a:t>b) existența unnui document care dovedește că este orfan de ambii părinți;</a:t>
            </a:r>
          </a:p>
          <a:p>
            <a:pPr lvl="0" algn="just"/>
            <a:r>
              <a:rPr lang="ro-RO" b="1" dirty="0">
                <a:latin typeface="Roboto Condensed" charset="0"/>
                <a:ea typeface="Roboto Condensed" charset="0"/>
                <a:cs typeface="Arial" panose="020B0604020202020204" pitchFamily="34" charset="0"/>
              </a:rPr>
              <a:t>c) existența unui document care dovedește că este orfan de un singur părinte;</a:t>
            </a:r>
          </a:p>
          <a:p>
            <a:pPr lvl="0" algn="just"/>
            <a:r>
              <a:rPr lang="ro-RO" b="1" dirty="0">
                <a:latin typeface="Roboto Condensed" charset="0"/>
                <a:ea typeface="Roboto Condensed" charset="0"/>
                <a:cs typeface="Arial" panose="020B0604020202020204" pitchFamily="34" charset="0"/>
              </a:rPr>
              <a:t> d) existența unui frate/ a unei surori înmatriculat/ înmatriculate în unitatea de învățământ respectivă.</a:t>
            </a:r>
          </a:p>
        </p:txBody>
      </p:sp>
      <p:grpSp>
        <p:nvGrpSpPr>
          <p:cNvPr id="194" name="Shape 194"/>
          <p:cNvGrpSpPr/>
          <p:nvPr/>
        </p:nvGrpSpPr>
        <p:grpSpPr>
          <a:xfrm>
            <a:off x="293683" y="574116"/>
            <a:ext cx="309041" cy="403123"/>
            <a:chOff x="590250" y="244200"/>
            <a:chExt cx="407975" cy="532175"/>
          </a:xfrm>
        </p:grpSpPr>
        <p:sp>
          <p:nvSpPr>
            <p:cNvPr id="195" name="Shape 195"/>
            <p:cNvSpPr/>
            <p:nvPr/>
          </p:nvSpPr>
          <p:spPr>
            <a:xfrm>
              <a:off x="623125" y="313625"/>
              <a:ext cx="375100" cy="462750"/>
            </a:xfrm>
            <a:custGeom>
              <a:avLst/>
              <a:gdLst/>
              <a:ahLst/>
              <a:cxnLst/>
              <a:rect l="0" t="0" r="0" b="0"/>
              <a:pathLst>
                <a:path w="15004" h="18510" fill="none" extrusionOk="0">
                  <a:moveTo>
                    <a:pt x="1" y="17536"/>
                  </a:moveTo>
                  <a:lnTo>
                    <a:pt x="1" y="17536"/>
                  </a:lnTo>
                  <a:lnTo>
                    <a:pt x="1" y="17536"/>
                  </a:lnTo>
                  <a:lnTo>
                    <a:pt x="25" y="17682"/>
                  </a:lnTo>
                  <a:lnTo>
                    <a:pt x="49" y="17852"/>
                  </a:lnTo>
                  <a:lnTo>
                    <a:pt x="123" y="18023"/>
                  </a:lnTo>
                  <a:lnTo>
                    <a:pt x="220" y="18193"/>
                  </a:lnTo>
                  <a:lnTo>
                    <a:pt x="293" y="18291"/>
                  </a:lnTo>
                  <a:lnTo>
                    <a:pt x="390" y="18364"/>
                  </a:lnTo>
                  <a:lnTo>
                    <a:pt x="488" y="18412"/>
                  </a:lnTo>
                  <a:lnTo>
                    <a:pt x="610" y="18461"/>
                  </a:lnTo>
                  <a:lnTo>
                    <a:pt x="756" y="18510"/>
                  </a:lnTo>
                  <a:lnTo>
                    <a:pt x="926" y="18510"/>
                  </a:lnTo>
                  <a:lnTo>
                    <a:pt x="14468" y="18510"/>
                  </a:lnTo>
                  <a:lnTo>
                    <a:pt x="14468" y="18510"/>
                  </a:lnTo>
                  <a:lnTo>
                    <a:pt x="14541" y="18510"/>
                  </a:lnTo>
                  <a:lnTo>
                    <a:pt x="14614" y="18485"/>
                  </a:lnTo>
                  <a:lnTo>
                    <a:pt x="14736" y="18412"/>
                  </a:lnTo>
                  <a:lnTo>
                    <a:pt x="14833" y="18291"/>
                  </a:lnTo>
                  <a:lnTo>
                    <a:pt x="14906" y="18144"/>
                  </a:lnTo>
                  <a:lnTo>
                    <a:pt x="14955" y="17974"/>
                  </a:lnTo>
                  <a:lnTo>
                    <a:pt x="14979" y="17779"/>
                  </a:lnTo>
                  <a:lnTo>
                    <a:pt x="15003" y="17438"/>
                  </a:lnTo>
                  <a:lnTo>
                    <a:pt x="15003" y="487"/>
                  </a:lnTo>
                  <a:lnTo>
                    <a:pt x="15003" y="487"/>
                  </a:lnTo>
                  <a:lnTo>
                    <a:pt x="15003" y="341"/>
                  </a:lnTo>
                  <a:lnTo>
                    <a:pt x="14979" y="219"/>
                  </a:lnTo>
                  <a:lnTo>
                    <a:pt x="14955" y="146"/>
                  </a:lnTo>
                  <a:lnTo>
                    <a:pt x="14906" y="73"/>
                  </a:lnTo>
                  <a:lnTo>
                    <a:pt x="14833" y="49"/>
                  </a:lnTo>
                  <a:lnTo>
                    <a:pt x="14736" y="24"/>
                  </a:lnTo>
                  <a:lnTo>
                    <a:pt x="1446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6" name="Shape 196"/>
            <p:cNvSpPr/>
            <p:nvPr/>
          </p:nvSpPr>
          <p:spPr>
            <a:xfrm>
              <a:off x="590250" y="269775"/>
              <a:ext cx="377525" cy="462775"/>
            </a:xfrm>
            <a:custGeom>
              <a:avLst/>
              <a:gdLst/>
              <a:ahLst/>
              <a:cxnLst/>
              <a:rect l="0" t="0" r="0" b="0"/>
              <a:pathLst>
                <a:path w="15101" h="18511" fill="none" extrusionOk="0">
                  <a:moveTo>
                    <a:pt x="14321" y="0"/>
                  </a:moveTo>
                  <a:lnTo>
                    <a:pt x="780" y="0"/>
                  </a:lnTo>
                  <a:lnTo>
                    <a:pt x="780" y="0"/>
                  </a:lnTo>
                  <a:lnTo>
                    <a:pt x="634" y="25"/>
                  </a:lnTo>
                  <a:lnTo>
                    <a:pt x="488" y="74"/>
                  </a:lnTo>
                  <a:lnTo>
                    <a:pt x="342" y="122"/>
                  </a:lnTo>
                  <a:lnTo>
                    <a:pt x="220" y="220"/>
                  </a:lnTo>
                  <a:lnTo>
                    <a:pt x="122" y="341"/>
                  </a:lnTo>
                  <a:lnTo>
                    <a:pt x="74" y="488"/>
                  </a:lnTo>
                  <a:lnTo>
                    <a:pt x="25" y="634"/>
                  </a:lnTo>
                  <a:lnTo>
                    <a:pt x="1" y="780"/>
                  </a:lnTo>
                  <a:lnTo>
                    <a:pt x="1" y="17731"/>
                  </a:lnTo>
                  <a:lnTo>
                    <a:pt x="1" y="17731"/>
                  </a:lnTo>
                  <a:lnTo>
                    <a:pt x="25" y="17877"/>
                  </a:lnTo>
                  <a:lnTo>
                    <a:pt x="74" y="18023"/>
                  </a:lnTo>
                  <a:lnTo>
                    <a:pt x="122" y="18169"/>
                  </a:lnTo>
                  <a:lnTo>
                    <a:pt x="220" y="18291"/>
                  </a:lnTo>
                  <a:lnTo>
                    <a:pt x="342" y="18388"/>
                  </a:lnTo>
                  <a:lnTo>
                    <a:pt x="488" y="18437"/>
                  </a:lnTo>
                  <a:lnTo>
                    <a:pt x="634" y="18486"/>
                  </a:lnTo>
                  <a:lnTo>
                    <a:pt x="780" y="18510"/>
                  </a:lnTo>
                  <a:lnTo>
                    <a:pt x="14321" y="18510"/>
                  </a:lnTo>
                  <a:lnTo>
                    <a:pt x="14321" y="18510"/>
                  </a:lnTo>
                  <a:lnTo>
                    <a:pt x="14467" y="18486"/>
                  </a:lnTo>
                  <a:lnTo>
                    <a:pt x="14614" y="18437"/>
                  </a:lnTo>
                  <a:lnTo>
                    <a:pt x="14760" y="18388"/>
                  </a:lnTo>
                  <a:lnTo>
                    <a:pt x="14881" y="18291"/>
                  </a:lnTo>
                  <a:lnTo>
                    <a:pt x="14979" y="18169"/>
                  </a:lnTo>
                  <a:lnTo>
                    <a:pt x="15028" y="18023"/>
                  </a:lnTo>
                  <a:lnTo>
                    <a:pt x="15076" y="17877"/>
                  </a:lnTo>
                  <a:lnTo>
                    <a:pt x="15101" y="17731"/>
                  </a:lnTo>
                  <a:lnTo>
                    <a:pt x="15101" y="780"/>
                  </a:lnTo>
                  <a:lnTo>
                    <a:pt x="15101" y="780"/>
                  </a:lnTo>
                  <a:lnTo>
                    <a:pt x="15076" y="634"/>
                  </a:lnTo>
                  <a:lnTo>
                    <a:pt x="15028" y="488"/>
                  </a:lnTo>
                  <a:lnTo>
                    <a:pt x="14979" y="341"/>
                  </a:lnTo>
                  <a:lnTo>
                    <a:pt x="14881" y="220"/>
                  </a:lnTo>
                  <a:lnTo>
                    <a:pt x="14760" y="122"/>
                  </a:lnTo>
                  <a:lnTo>
                    <a:pt x="14614" y="74"/>
                  </a:lnTo>
                  <a:lnTo>
                    <a:pt x="14467" y="25"/>
                  </a:lnTo>
                  <a:lnTo>
                    <a:pt x="14321" y="0"/>
                  </a:lnTo>
                  <a:lnTo>
                    <a:pt x="14321"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7" name="Shape 197"/>
            <p:cNvSpPr/>
            <p:nvPr/>
          </p:nvSpPr>
          <p:spPr>
            <a:xfrm>
              <a:off x="796650" y="274025"/>
              <a:ext cx="45100" cy="45100"/>
            </a:xfrm>
            <a:custGeom>
              <a:avLst/>
              <a:gdLst/>
              <a:ahLst/>
              <a:cxnLst/>
              <a:rect l="0" t="0" r="0" b="0"/>
              <a:pathLst>
                <a:path w="1804" h="1804" fill="none" extrusionOk="0">
                  <a:moveTo>
                    <a:pt x="902" y="1"/>
                  </a:moveTo>
                  <a:lnTo>
                    <a:pt x="902" y="1"/>
                  </a:lnTo>
                  <a:lnTo>
                    <a:pt x="1073" y="25"/>
                  </a:lnTo>
                  <a:lnTo>
                    <a:pt x="1243" y="74"/>
                  </a:lnTo>
                  <a:lnTo>
                    <a:pt x="1414"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4" y="1657"/>
                  </a:lnTo>
                  <a:lnTo>
                    <a:pt x="1243" y="1730"/>
                  </a:lnTo>
                  <a:lnTo>
                    <a:pt x="1073" y="1779"/>
                  </a:lnTo>
                  <a:lnTo>
                    <a:pt x="902" y="1803"/>
                  </a:lnTo>
                  <a:lnTo>
                    <a:pt x="902" y="1803"/>
                  </a:lnTo>
                  <a:lnTo>
                    <a:pt x="732" y="1779"/>
                  </a:lnTo>
                  <a:lnTo>
                    <a:pt x="561" y="1730"/>
                  </a:lnTo>
                  <a:lnTo>
                    <a:pt x="391"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1" y="147"/>
                  </a:lnTo>
                  <a:lnTo>
                    <a:pt x="561" y="74"/>
                  </a:lnTo>
                  <a:lnTo>
                    <a:pt x="732"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8" name="Shape 198"/>
            <p:cNvSpPr/>
            <p:nvPr/>
          </p:nvSpPr>
          <p:spPr>
            <a:xfrm>
              <a:off x="713850" y="274025"/>
              <a:ext cx="45075" cy="45100"/>
            </a:xfrm>
            <a:custGeom>
              <a:avLst/>
              <a:gdLst/>
              <a:ahLst/>
              <a:cxnLst/>
              <a:rect l="0" t="0" r="0" b="0"/>
              <a:pathLst>
                <a:path w="1803" h="1804" fill="none" extrusionOk="0">
                  <a:moveTo>
                    <a:pt x="902" y="1"/>
                  </a:moveTo>
                  <a:lnTo>
                    <a:pt x="902" y="1"/>
                  </a:lnTo>
                  <a:lnTo>
                    <a:pt x="1072" y="25"/>
                  </a:lnTo>
                  <a:lnTo>
                    <a:pt x="1243" y="74"/>
                  </a:lnTo>
                  <a:lnTo>
                    <a:pt x="1413"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0" y="147"/>
                  </a:lnTo>
                  <a:lnTo>
                    <a:pt x="561" y="74"/>
                  </a:lnTo>
                  <a:lnTo>
                    <a:pt x="731"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9" name="Shape 199"/>
            <p:cNvSpPr/>
            <p:nvPr/>
          </p:nvSpPr>
          <p:spPr>
            <a:xfrm>
              <a:off x="631050" y="274025"/>
              <a:ext cx="45075" cy="45100"/>
            </a:xfrm>
            <a:custGeom>
              <a:avLst/>
              <a:gdLst/>
              <a:ahLst/>
              <a:cxnLst/>
              <a:rect l="0" t="0" r="0" b="0"/>
              <a:pathLst>
                <a:path w="1803" h="1804" fill="none" extrusionOk="0">
                  <a:moveTo>
                    <a:pt x="0" y="902"/>
                  </a:moveTo>
                  <a:lnTo>
                    <a:pt x="0" y="902"/>
                  </a:lnTo>
                  <a:lnTo>
                    <a:pt x="25" y="732"/>
                  </a:lnTo>
                  <a:lnTo>
                    <a:pt x="73" y="561"/>
                  </a:lnTo>
                  <a:lnTo>
                    <a:pt x="147" y="391"/>
                  </a:lnTo>
                  <a:lnTo>
                    <a:pt x="268" y="269"/>
                  </a:lnTo>
                  <a:lnTo>
                    <a:pt x="390" y="147"/>
                  </a:lnTo>
                  <a:lnTo>
                    <a:pt x="561" y="74"/>
                  </a:lnTo>
                  <a:lnTo>
                    <a:pt x="731" y="25"/>
                  </a:lnTo>
                  <a:lnTo>
                    <a:pt x="902" y="1"/>
                  </a:lnTo>
                  <a:lnTo>
                    <a:pt x="902" y="1"/>
                  </a:lnTo>
                  <a:lnTo>
                    <a:pt x="1072" y="25"/>
                  </a:lnTo>
                  <a:lnTo>
                    <a:pt x="1243" y="74"/>
                  </a:lnTo>
                  <a:lnTo>
                    <a:pt x="1413" y="147"/>
                  </a:lnTo>
                  <a:lnTo>
                    <a:pt x="1535" y="269"/>
                  </a:lnTo>
                  <a:lnTo>
                    <a:pt x="1657" y="391"/>
                  </a:lnTo>
                  <a:lnTo>
                    <a:pt x="1730" y="561"/>
                  </a:lnTo>
                  <a:lnTo>
                    <a:pt x="1778" y="732"/>
                  </a:lnTo>
                  <a:lnTo>
                    <a:pt x="1803" y="902"/>
                  </a:lnTo>
                  <a:lnTo>
                    <a:pt x="1803" y="902"/>
                  </a:lnTo>
                  <a:lnTo>
                    <a:pt x="1778"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8" y="1535"/>
                  </a:lnTo>
                  <a:lnTo>
                    <a:pt x="147" y="1414"/>
                  </a:lnTo>
                  <a:lnTo>
                    <a:pt x="73" y="1243"/>
                  </a:lnTo>
                  <a:lnTo>
                    <a:pt x="25" y="1073"/>
                  </a:lnTo>
                  <a:lnTo>
                    <a:pt x="0" y="902"/>
                  </a:lnTo>
                  <a:lnTo>
                    <a:pt x="0" y="902"/>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0" name="Shape 200"/>
            <p:cNvSpPr/>
            <p:nvPr/>
          </p:nvSpPr>
          <p:spPr>
            <a:xfrm>
              <a:off x="649925" y="5900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1" name="Shape 201"/>
            <p:cNvSpPr/>
            <p:nvPr/>
          </p:nvSpPr>
          <p:spPr>
            <a:xfrm>
              <a:off x="649925" y="5346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2" name="Shape 202"/>
            <p:cNvSpPr/>
            <p:nvPr/>
          </p:nvSpPr>
          <p:spPr>
            <a:xfrm>
              <a:off x="649925" y="4798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3" name="Shape 203"/>
            <p:cNvSpPr/>
            <p:nvPr/>
          </p:nvSpPr>
          <p:spPr>
            <a:xfrm>
              <a:off x="649925" y="4244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4" name="Shape 204"/>
            <p:cNvSpPr/>
            <p:nvPr/>
          </p:nvSpPr>
          <p:spPr>
            <a:xfrm>
              <a:off x="879475" y="274025"/>
              <a:ext cx="45075" cy="45100"/>
            </a:xfrm>
            <a:custGeom>
              <a:avLst/>
              <a:gdLst/>
              <a:ahLst/>
              <a:cxnLst/>
              <a:rect l="0" t="0" r="0" b="0"/>
              <a:pathLst>
                <a:path w="1803" h="1804" fill="none" extrusionOk="0">
                  <a:moveTo>
                    <a:pt x="901" y="1803"/>
                  </a:moveTo>
                  <a:lnTo>
                    <a:pt x="901" y="1803"/>
                  </a:lnTo>
                  <a:lnTo>
                    <a:pt x="731" y="1779"/>
                  </a:lnTo>
                  <a:lnTo>
                    <a:pt x="560" y="1730"/>
                  </a:lnTo>
                  <a:lnTo>
                    <a:pt x="390" y="1657"/>
                  </a:lnTo>
                  <a:lnTo>
                    <a:pt x="268" y="1535"/>
                  </a:lnTo>
                  <a:lnTo>
                    <a:pt x="146" y="1414"/>
                  </a:lnTo>
                  <a:lnTo>
                    <a:pt x="73" y="1243"/>
                  </a:lnTo>
                  <a:lnTo>
                    <a:pt x="25" y="1073"/>
                  </a:lnTo>
                  <a:lnTo>
                    <a:pt x="0" y="902"/>
                  </a:lnTo>
                  <a:lnTo>
                    <a:pt x="0" y="902"/>
                  </a:lnTo>
                  <a:lnTo>
                    <a:pt x="25" y="732"/>
                  </a:lnTo>
                  <a:lnTo>
                    <a:pt x="73" y="561"/>
                  </a:lnTo>
                  <a:lnTo>
                    <a:pt x="146" y="391"/>
                  </a:lnTo>
                  <a:lnTo>
                    <a:pt x="268" y="269"/>
                  </a:lnTo>
                  <a:lnTo>
                    <a:pt x="390" y="147"/>
                  </a:lnTo>
                  <a:lnTo>
                    <a:pt x="560" y="74"/>
                  </a:lnTo>
                  <a:lnTo>
                    <a:pt x="731" y="25"/>
                  </a:lnTo>
                  <a:lnTo>
                    <a:pt x="901" y="1"/>
                  </a:lnTo>
                  <a:lnTo>
                    <a:pt x="901" y="1"/>
                  </a:lnTo>
                  <a:lnTo>
                    <a:pt x="1072" y="25"/>
                  </a:lnTo>
                  <a:lnTo>
                    <a:pt x="1242" y="74"/>
                  </a:lnTo>
                  <a:lnTo>
                    <a:pt x="1413" y="147"/>
                  </a:lnTo>
                  <a:lnTo>
                    <a:pt x="1535" y="269"/>
                  </a:lnTo>
                  <a:lnTo>
                    <a:pt x="1656" y="391"/>
                  </a:lnTo>
                  <a:lnTo>
                    <a:pt x="1729" y="561"/>
                  </a:lnTo>
                  <a:lnTo>
                    <a:pt x="1778" y="732"/>
                  </a:lnTo>
                  <a:lnTo>
                    <a:pt x="1802" y="902"/>
                  </a:lnTo>
                  <a:lnTo>
                    <a:pt x="1802" y="902"/>
                  </a:lnTo>
                  <a:lnTo>
                    <a:pt x="1778" y="1073"/>
                  </a:lnTo>
                  <a:lnTo>
                    <a:pt x="1729" y="1243"/>
                  </a:lnTo>
                  <a:lnTo>
                    <a:pt x="1656" y="1414"/>
                  </a:lnTo>
                  <a:lnTo>
                    <a:pt x="1535" y="1535"/>
                  </a:lnTo>
                  <a:lnTo>
                    <a:pt x="1413" y="1657"/>
                  </a:lnTo>
                  <a:lnTo>
                    <a:pt x="1242" y="1730"/>
                  </a:lnTo>
                  <a:lnTo>
                    <a:pt x="1072" y="1779"/>
                  </a:lnTo>
                  <a:lnTo>
                    <a:pt x="901" y="1803"/>
                  </a:lnTo>
                  <a:lnTo>
                    <a:pt x="901" y="180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5" name="Shape 205"/>
            <p:cNvSpPr/>
            <p:nvPr/>
          </p:nvSpPr>
          <p:spPr>
            <a:xfrm>
              <a:off x="654800" y="244200"/>
              <a:ext cx="25" cy="51175"/>
            </a:xfrm>
            <a:custGeom>
              <a:avLst/>
              <a:gdLst/>
              <a:ahLst/>
              <a:cxnLst/>
              <a:rect l="0" t="0" r="0" b="0"/>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6" name="Shape 206"/>
            <p:cNvSpPr/>
            <p:nvPr/>
          </p:nvSpPr>
          <p:spPr>
            <a:xfrm>
              <a:off x="737600" y="244200"/>
              <a:ext cx="25" cy="51175"/>
            </a:xfrm>
            <a:custGeom>
              <a:avLst/>
              <a:gdLst/>
              <a:ahLst/>
              <a:cxnLst/>
              <a:rect l="0" t="0" r="0" b="0"/>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7" name="Shape 207"/>
            <p:cNvSpPr/>
            <p:nvPr/>
          </p:nvSpPr>
          <p:spPr>
            <a:xfrm>
              <a:off x="820400" y="244200"/>
              <a:ext cx="25" cy="51175"/>
            </a:xfrm>
            <a:custGeom>
              <a:avLst/>
              <a:gdLst/>
              <a:ahLst/>
              <a:cxnLst/>
              <a:rect l="0" t="0" r="0" b="0"/>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8" name="Shape 208"/>
            <p:cNvSpPr/>
            <p:nvPr/>
          </p:nvSpPr>
          <p:spPr>
            <a:xfrm>
              <a:off x="903225" y="244200"/>
              <a:ext cx="25" cy="51175"/>
            </a:xfrm>
            <a:custGeom>
              <a:avLst/>
              <a:gdLst/>
              <a:ahLst/>
              <a:cxnLst/>
              <a:rect l="0" t="0" r="0" b="0"/>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ro-RO" dirty="0"/>
              <a:t>CRITERII SPECIFICE DE DEPARTAJARE</a:t>
            </a:r>
            <a:endParaRPr dirty="0"/>
          </a:p>
        </p:txBody>
      </p:sp>
      <p:sp>
        <p:nvSpPr>
          <p:cNvPr id="190" name="Shape 190"/>
          <p:cNvSpPr txBox="1">
            <a:spLocks noGrp="1"/>
          </p:cNvSpPr>
          <p:nvPr>
            <p:ph type="body" idx="2"/>
          </p:nvPr>
        </p:nvSpPr>
        <p:spPr>
          <a:xfrm>
            <a:off x="181069" y="1223085"/>
            <a:ext cx="8924332" cy="3729015"/>
          </a:xfrm>
          <a:prstGeom prst="rect">
            <a:avLst/>
          </a:prstGeom>
        </p:spPr>
        <p:txBody>
          <a:bodyPr spcFirstLastPara="1" wrap="square" lIns="91425" tIns="91425" rIns="91425" bIns="91425" anchor="t" anchorCtr="0">
            <a:noAutofit/>
          </a:bodyPr>
          <a:lstStyle/>
          <a:p>
            <a:pPr marL="0" indent="0">
              <a:buClr>
                <a:schemeClr val="dk1"/>
              </a:buClr>
              <a:buSzPts val="1100"/>
              <a:buNone/>
            </a:pPr>
            <a:endParaRPr sz="1100" b="1" dirty="0">
              <a:solidFill>
                <a:srgbClr val="FF9800"/>
              </a:solidFill>
            </a:endParaRPr>
          </a:p>
          <a:p>
            <a:pPr lvl="0"/>
            <a:r>
              <a:rPr lang="ro-RO" b="1" dirty="0">
                <a:solidFill>
                  <a:schemeClr val="tx1"/>
                </a:solidFill>
                <a:latin typeface="Roboto Condensed" charset="0"/>
                <a:ea typeface="Roboto Condensed" charset="0"/>
                <a:cs typeface="Arial" panose="020B0604020202020204" pitchFamily="34" charset="0"/>
              </a:rPr>
              <a:t>Sunt nediscriminatorii;</a:t>
            </a:r>
          </a:p>
          <a:p>
            <a:pPr lvl="0"/>
            <a:r>
              <a:rPr lang="ro-RO" b="1" dirty="0">
                <a:solidFill>
                  <a:schemeClr val="tx1"/>
                </a:solidFill>
                <a:latin typeface="Roboto Condensed" charset="0"/>
                <a:ea typeface="Roboto Condensed" charset="0"/>
                <a:cs typeface="Arial" panose="020B0604020202020204" pitchFamily="34" charset="0"/>
              </a:rPr>
              <a:t>Se stabilesc în urma consultării cadrelor didactice și a partenerilor sociali – sindicate, consiliul reprezentativ al părinților / asociația de părinți;</a:t>
            </a:r>
          </a:p>
          <a:p>
            <a:pPr lvl="0"/>
            <a:r>
              <a:rPr lang="ro-RO" b="1" dirty="0">
                <a:solidFill>
                  <a:schemeClr val="tx1"/>
                </a:solidFill>
                <a:latin typeface="Roboto Condensed" charset="0"/>
                <a:ea typeface="Roboto Condensed" charset="0"/>
                <a:cs typeface="Arial" panose="020B0604020202020204" pitchFamily="34" charset="0"/>
              </a:rPr>
              <a:t>Sunt aprobate de consiliul de administrație al unității de învățământ, după verificarea de către consilierul juridic al ISMB;</a:t>
            </a:r>
          </a:p>
          <a:p>
            <a:pPr lvl="0"/>
            <a:r>
              <a:rPr lang="ro-RO" b="1" dirty="0">
                <a:solidFill>
                  <a:schemeClr val="tx1"/>
                </a:solidFill>
                <a:latin typeface="Roboto Condensed" charset="0"/>
                <a:ea typeface="Roboto Condensed" charset="0"/>
                <a:cs typeface="Arial" panose="020B0604020202020204" pitchFamily="34" charset="0"/>
              </a:rPr>
              <a:t>Se afișează la sediul unității de învățământ;</a:t>
            </a:r>
          </a:p>
          <a:p>
            <a:pPr lvl="0"/>
            <a:r>
              <a:rPr lang="ro-RO" b="1" dirty="0">
                <a:solidFill>
                  <a:schemeClr val="tx1"/>
                </a:solidFill>
                <a:latin typeface="Roboto Condensed" charset="0"/>
                <a:ea typeface="Roboto Condensed" charset="0"/>
                <a:cs typeface="Arial" panose="020B0604020202020204" pitchFamily="34" charset="0"/>
              </a:rPr>
              <a:t>Nu se mai modifică după aprobare și afișare.</a:t>
            </a:r>
          </a:p>
          <a:p>
            <a:pPr marL="101600" lvl="0" indent="0">
              <a:buNone/>
            </a:pPr>
            <a:endParaRPr lang="ro-RO" sz="1400" b="1" dirty="0">
              <a:solidFill>
                <a:schemeClr val="tx1"/>
              </a:solidFill>
              <a:latin typeface="Arial" panose="020B0604020202020204" pitchFamily="34" charset="0"/>
              <a:cs typeface="Arial" panose="020B0604020202020204" pitchFamily="34" charset="0"/>
            </a:endParaRPr>
          </a:p>
          <a:p>
            <a:pPr marL="0" lvl="0" indent="0" rtl="0">
              <a:spcAft>
                <a:spcPts val="1000"/>
              </a:spcAft>
              <a:buNone/>
            </a:pPr>
            <a:endParaRPr sz="100" b="1" dirty="0">
              <a:solidFill>
                <a:srgbClr val="0070C0"/>
              </a:solidFill>
            </a:endParaRPr>
          </a:p>
        </p:txBody>
      </p:sp>
      <p:sp>
        <p:nvSpPr>
          <p:cNvPr id="192" name="Shape 19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5</a:t>
            </a:fld>
            <a:endParaRPr/>
          </a:p>
        </p:txBody>
      </p:sp>
      <p:grpSp>
        <p:nvGrpSpPr>
          <p:cNvPr id="194" name="Shape 194"/>
          <p:cNvGrpSpPr/>
          <p:nvPr/>
        </p:nvGrpSpPr>
        <p:grpSpPr>
          <a:xfrm>
            <a:off x="293683" y="574116"/>
            <a:ext cx="309041" cy="403123"/>
            <a:chOff x="590250" y="244200"/>
            <a:chExt cx="407975" cy="532175"/>
          </a:xfrm>
        </p:grpSpPr>
        <p:sp>
          <p:nvSpPr>
            <p:cNvPr id="195" name="Shape 195"/>
            <p:cNvSpPr/>
            <p:nvPr/>
          </p:nvSpPr>
          <p:spPr>
            <a:xfrm>
              <a:off x="623125" y="313625"/>
              <a:ext cx="375100" cy="462750"/>
            </a:xfrm>
            <a:custGeom>
              <a:avLst/>
              <a:gdLst/>
              <a:ahLst/>
              <a:cxnLst/>
              <a:rect l="0" t="0" r="0" b="0"/>
              <a:pathLst>
                <a:path w="15004" h="18510" fill="none" extrusionOk="0">
                  <a:moveTo>
                    <a:pt x="1" y="17536"/>
                  </a:moveTo>
                  <a:lnTo>
                    <a:pt x="1" y="17536"/>
                  </a:lnTo>
                  <a:lnTo>
                    <a:pt x="1" y="17536"/>
                  </a:lnTo>
                  <a:lnTo>
                    <a:pt x="25" y="17682"/>
                  </a:lnTo>
                  <a:lnTo>
                    <a:pt x="49" y="17852"/>
                  </a:lnTo>
                  <a:lnTo>
                    <a:pt x="123" y="18023"/>
                  </a:lnTo>
                  <a:lnTo>
                    <a:pt x="220" y="18193"/>
                  </a:lnTo>
                  <a:lnTo>
                    <a:pt x="293" y="18291"/>
                  </a:lnTo>
                  <a:lnTo>
                    <a:pt x="390" y="18364"/>
                  </a:lnTo>
                  <a:lnTo>
                    <a:pt x="488" y="18412"/>
                  </a:lnTo>
                  <a:lnTo>
                    <a:pt x="610" y="18461"/>
                  </a:lnTo>
                  <a:lnTo>
                    <a:pt x="756" y="18510"/>
                  </a:lnTo>
                  <a:lnTo>
                    <a:pt x="926" y="18510"/>
                  </a:lnTo>
                  <a:lnTo>
                    <a:pt x="14468" y="18510"/>
                  </a:lnTo>
                  <a:lnTo>
                    <a:pt x="14468" y="18510"/>
                  </a:lnTo>
                  <a:lnTo>
                    <a:pt x="14541" y="18510"/>
                  </a:lnTo>
                  <a:lnTo>
                    <a:pt x="14614" y="18485"/>
                  </a:lnTo>
                  <a:lnTo>
                    <a:pt x="14736" y="18412"/>
                  </a:lnTo>
                  <a:lnTo>
                    <a:pt x="14833" y="18291"/>
                  </a:lnTo>
                  <a:lnTo>
                    <a:pt x="14906" y="18144"/>
                  </a:lnTo>
                  <a:lnTo>
                    <a:pt x="14955" y="17974"/>
                  </a:lnTo>
                  <a:lnTo>
                    <a:pt x="14979" y="17779"/>
                  </a:lnTo>
                  <a:lnTo>
                    <a:pt x="15003" y="17438"/>
                  </a:lnTo>
                  <a:lnTo>
                    <a:pt x="15003" y="487"/>
                  </a:lnTo>
                  <a:lnTo>
                    <a:pt x="15003" y="487"/>
                  </a:lnTo>
                  <a:lnTo>
                    <a:pt x="15003" y="341"/>
                  </a:lnTo>
                  <a:lnTo>
                    <a:pt x="14979" y="219"/>
                  </a:lnTo>
                  <a:lnTo>
                    <a:pt x="14955" y="146"/>
                  </a:lnTo>
                  <a:lnTo>
                    <a:pt x="14906" y="73"/>
                  </a:lnTo>
                  <a:lnTo>
                    <a:pt x="14833" y="49"/>
                  </a:lnTo>
                  <a:lnTo>
                    <a:pt x="14736" y="24"/>
                  </a:lnTo>
                  <a:lnTo>
                    <a:pt x="1446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6" name="Shape 196"/>
            <p:cNvSpPr/>
            <p:nvPr/>
          </p:nvSpPr>
          <p:spPr>
            <a:xfrm>
              <a:off x="590250" y="269775"/>
              <a:ext cx="377525" cy="462775"/>
            </a:xfrm>
            <a:custGeom>
              <a:avLst/>
              <a:gdLst/>
              <a:ahLst/>
              <a:cxnLst/>
              <a:rect l="0" t="0" r="0" b="0"/>
              <a:pathLst>
                <a:path w="15101" h="18511" fill="none" extrusionOk="0">
                  <a:moveTo>
                    <a:pt x="14321" y="0"/>
                  </a:moveTo>
                  <a:lnTo>
                    <a:pt x="780" y="0"/>
                  </a:lnTo>
                  <a:lnTo>
                    <a:pt x="780" y="0"/>
                  </a:lnTo>
                  <a:lnTo>
                    <a:pt x="634" y="25"/>
                  </a:lnTo>
                  <a:lnTo>
                    <a:pt x="488" y="74"/>
                  </a:lnTo>
                  <a:lnTo>
                    <a:pt x="342" y="122"/>
                  </a:lnTo>
                  <a:lnTo>
                    <a:pt x="220" y="220"/>
                  </a:lnTo>
                  <a:lnTo>
                    <a:pt x="122" y="341"/>
                  </a:lnTo>
                  <a:lnTo>
                    <a:pt x="74" y="488"/>
                  </a:lnTo>
                  <a:lnTo>
                    <a:pt x="25" y="634"/>
                  </a:lnTo>
                  <a:lnTo>
                    <a:pt x="1" y="780"/>
                  </a:lnTo>
                  <a:lnTo>
                    <a:pt x="1" y="17731"/>
                  </a:lnTo>
                  <a:lnTo>
                    <a:pt x="1" y="17731"/>
                  </a:lnTo>
                  <a:lnTo>
                    <a:pt x="25" y="17877"/>
                  </a:lnTo>
                  <a:lnTo>
                    <a:pt x="74" y="18023"/>
                  </a:lnTo>
                  <a:lnTo>
                    <a:pt x="122" y="18169"/>
                  </a:lnTo>
                  <a:lnTo>
                    <a:pt x="220" y="18291"/>
                  </a:lnTo>
                  <a:lnTo>
                    <a:pt x="342" y="18388"/>
                  </a:lnTo>
                  <a:lnTo>
                    <a:pt x="488" y="18437"/>
                  </a:lnTo>
                  <a:lnTo>
                    <a:pt x="634" y="18486"/>
                  </a:lnTo>
                  <a:lnTo>
                    <a:pt x="780" y="18510"/>
                  </a:lnTo>
                  <a:lnTo>
                    <a:pt x="14321" y="18510"/>
                  </a:lnTo>
                  <a:lnTo>
                    <a:pt x="14321" y="18510"/>
                  </a:lnTo>
                  <a:lnTo>
                    <a:pt x="14467" y="18486"/>
                  </a:lnTo>
                  <a:lnTo>
                    <a:pt x="14614" y="18437"/>
                  </a:lnTo>
                  <a:lnTo>
                    <a:pt x="14760" y="18388"/>
                  </a:lnTo>
                  <a:lnTo>
                    <a:pt x="14881" y="18291"/>
                  </a:lnTo>
                  <a:lnTo>
                    <a:pt x="14979" y="18169"/>
                  </a:lnTo>
                  <a:lnTo>
                    <a:pt x="15028" y="18023"/>
                  </a:lnTo>
                  <a:lnTo>
                    <a:pt x="15076" y="17877"/>
                  </a:lnTo>
                  <a:lnTo>
                    <a:pt x="15101" y="17731"/>
                  </a:lnTo>
                  <a:lnTo>
                    <a:pt x="15101" y="780"/>
                  </a:lnTo>
                  <a:lnTo>
                    <a:pt x="15101" y="780"/>
                  </a:lnTo>
                  <a:lnTo>
                    <a:pt x="15076" y="634"/>
                  </a:lnTo>
                  <a:lnTo>
                    <a:pt x="15028" y="488"/>
                  </a:lnTo>
                  <a:lnTo>
                    <a:pt x="14979" y="341"/>
                  </a:lnTo>
                  <a:lnTo>
                    <a:pt x="14881" y="220"/>
                  </a:lnTo>
                  <a:lnTo>
                    <a:pt x="14760" y="122"/>
                  </a:lnTo>
                  <a:lnTo>
                    <a:pt x="14614" y="74"/>
                  </a:lnTo>
                  <a:lnTo>
                    <a:pt x="14467" y="25"/>
                  </a:lnTo>
                  <a:lnTo>
                    <a:pt x="14321" y="0"/>
                  </a:lnTo>
                  <a:lnTo>
                    <a:pt x="14321"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7" name="Shape 197"/>
            <p:cNvSpPr/>
            <p:nvPr/>
          </p:nvSpPr>
          <p:spPr>
            <a:xfrm>
              <a:off x="796650" y="274025"/>
              <a:ext cx="45100" cy="45100"/>
            </a:xfrm>
            <a:custGeom>
              <a:avLst/>
              <a:gdLst/>
              <a:ahLst/>
              <a:cxnLst/>
              <a:rect l="0" t="0" r="0" b="0"/>
              <a:pathLst>
                <a:path w="1804" h="1804" fill="none" extrusionOk="0">
                  <a:moveTo>
                    <a:pt x="902" y="1"/>
                  </a:moveTo>
                  <a:lnTo>
                    <a:pt x="902" y="1"/>
                  </a:lnTo>
                  <a:lnTo>
                    <a:pt x="1073" y="25"/>
                  </a:lnTo>
                  <a:lnTo>
                    <a:pt x="1243" y="74"/>
                  </a:lnTo>
                  <a:lnTo>
                    <a:pt x="1414"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4" y="1657"/>
                  </a:lnTo>
                  <a:lnTo>
                    <a:pt x="1243" y="1730"/>
                  </a:lnTo>
                  <a:lnTo>
                    <a:pt x="1073" y="1779"/>
                  </a:lnTo>
                  <a:lnTo>
                    <a:pt x="902" y="1803"/>
                  </a:lnTo>
                  <a:lnTo>
                    <a:pt x="902" y="1803"/>
                  </a:lnTo>
                  <a:lnTo>
                    <a:pt x="732" y="1779"/>
                  </a:lnTo>
                  <a:lnTo>
                    <a:pt x="561" y="1730"/>
                  </a:lnTo>
                  <a:lnTo>
                    <a:pt x="391"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1" y="147"/>
                  </a:lnTo>
                  <a:lnTo>
                    <a:pt x="561" y="74"/>
                  </a:lnTo>
                  <a:lnTo>
                    <a:pt x="732"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8" name="Shape 198"/>
            <p:cNvSpPr/>
            <p:nvPr/>
          </p:nvSpPr>
          <p:spPr>
            <a:xfrm>
              <a:off x="713850" y="274025"/>
              <a:ext cx="45075" cy="45100"/>
            </a:xfrm>
            <a:custGeom>
              <a:avLst/>
              <a:gdLst/>
              <a:ahLst/>
              <a:cxnLst/>
              <a:rect l="0" t="0" r="0" b="0"/>
              <a:pathLst>
                <a:path w="1803" h="1804" fill="none" extrusionOk="0">
                  <a:moveTo>
                    <a:pt x="902" y="1"/>
                  </a:moveTo>
                  <a:lnTo>
                    <a:pt x="902" y="1"/>
                  </a:lnTo>
                  <a:lnTo>
                    <a:pt x="1072" y="25"/>
                  </a:lnTo>
                  <a:lnTo>
                    <a:pt x="1243" y="74"/>
                  </a:lnTo>
                  <a:lnTo>
                    <a:pt x="1413"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0" y="147"/>
                  </a:lnTo>
                  <a:lnTo>
                    <a:pt x="561" y="74"/>
                  </a:lnTo>
                  <a:lnTo>
                    <a:pt x="731"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9" name="Shape 199"/>
            <p:cNvSpPr/>
            <p:nvPr/>
          </p:nvSpPr>
          <p:spPr>
            <a:xfrm>
              <a:off x="631050" y="274025"/>
              <a:ext cx="45075" cy="45100"/>
            </a:xfrm>
            <a:custGeom>
              <a:avLst/>
              <a:gdLst/>
              <a:ahLst/>
              <a:cxnLst/>
              <a:rect l="0" t="0" r="0" b="0"/>
              <a:pathLst>
                <a:path w="1803" h="1804" fill="none" extrusionOk="0">
                  <a:moveTo>
                    <a:pt x="0" y="902"/>
                  </a:moveTo>
                  <a:lnTo>
                    <a:pt x="0" y="902"/>
                  </a:lnTo>
                  <a:lnTo>
                    <a:pt x="25" y="732"/>
                  </a:lnTo>
                  <a:lnTo>
                    <a:pt x="73" y="561"/>
                  </a:lnTo>
                  <a:lnTo>
                    <a:pt x="147" y="391"/>
                  </a:lnTo>
                  <a:lnTo>
                    <a:pt x="268" y="269"/>
                  </a:lnTo>
                  <a:lnTo>
                    <a:pt x="390" y="147"/>
                  </a:lnTo>
                  <a:lnTo>
                    <a:pt x="561" y="74"/>
                  </a:lnTo>
                  <a:lnTo>
                    <a:pt x="731" y="25"/>
                  </a:lnTo>
                  <a:lnTo>
                    <a:pt x="902" y="1"/>
                  </a:lnTo>
                  <a:lnTo>
                    <a:pt x="902" y="1"/>
                  </a:lnTo>
                  <a:lnTo>
                    <a:pt x="1072" y="25"/>
                  </a:lnTo>
                  <a:lnTo>
                    <a:pt x="1243" y="74"/>
                  </a:lnTo>
                  <a:lnTo>
                    <a:pt x="1413" y="147"/>
                  </a:lnTo>
                  <a:lnTo>
                    <a:pt x="1535" y="269"/>
                  </a:lnTo>
                  <a:lnTo>
                    <a:pt x="1657" y="391"/>
                  </a:lnTo>
                  <a:lnTo>
                    <a:pt x="1730" y="561"/>
                  </a:lnTo>
                  <a:lnTo>
                    <a:pt x="1778" y="732"/>
                  </a:lnTo>
                  <a:lnTo>
                    <a:pt x="1803" y="902"/>
                  </a:lnTo>
                  <a:lnTo>
                    <a:pt x="1803" y="902"/>
                  </a:lnTo>
                  <a:lnTo>
                    <a:pt x="1778"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8" y="1535"/>
                  </a:lnTo>
                  <a:lnTo>
                    <a:pt x="147" y="1414"/>
                  </a:lnTo>
                  <a:lnTo>
                    <a:pt x="73" y="1243"/>
                  </a:lnTo>
                  <a:lnTo>
                    <a:pt x="25" y="1073"/>
                  </a:lnTo>
                  <a:lnTo>
                    <a:pt x="0" y="902"/>
                  </a:lnTo>
                  <a:lnTo>
                    <a:pt x="0" y="902"/>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0" name="Shape 200"/>
            <p:cNvSpPr/>
            <p:nvPr/>
          </p:nvSpPr>
          <p:spPr>
            <a:xfrm>
              <a:off x="649925" y="5900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1" name="Shape 201"/>
            <p:cNvSpPr/>
            <p:nvPr/>
          </p:nvSpPr>
          <p:spPr>
            <a:xfrm>
              <a:off x="649925" y="5346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2" name="Shape 202"/>
            <p:cNvSpPr/>
            <p:nvPr/>
          </p:nvSpPr>
          <p:spPr>
            <a:xfrm>
              <a:off x="649925" y="4798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3" name="Shape 203"/>
            <p:cNvSpPr/>
            <p:nvPr/>
          </p:nvSpPr>
          <p:spPr>
            <a:xfrm>
              <a:off x="649925" y="4244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4" name="Shape 204"/>
            <p:cNvSpPr/>
            <p:nvPr/>
          </p:nvSpPr>
          <p:spPr>
            <a:xfrm>
              <a:off x="879475" y="274025"/>
              <a:ext cx="45075" cy="45100"/>
            </a:xfrm>
            <a:custGeom>
              <a:avLst/>
              <a:gdLst/>
              <a:ahLst/>
              <a:cxnLst/>
              <a:rect l="0" t="0" r="0" b="0"/>
              <a:pathLst>
                <a:path w="1803" h="1804" fill="none" extrusionOk="0">
                  <a:moveTo>
                    <a:pt x="901" y="1803"/>
                  </a:moveTo>
                  <a:lnTo>
                    <a:pt x="901" y="1803"/>
                  </a:lnTo>
                  <a:lnTo>
                    <a:pt x="731" y="1779"/>
                  </a:lnTo>
                  <a:lnTo>
                    <a:pt x="560" y="1730"/>
                  </a:lnTo>
                  <a:lnTo>
                    <a:pt x="390" y="1657"/>
                  </a:lnTo>
                  <a:lnTo>
                    <a:pt x="268" y="1535"/>
                  </a:lnTo>
                  <a:lnTo>
                    <a:pt x="146" y="1414"/>
                  </a:lnTo>
                  <a:lnTo>
                    <a:pt x="73" y="1243"/>
                  </a:lnTo>
                  <a:lnTo>
                    <a:pt x="25" y="1073"/>
                  </a:lnTo>
                  <a:lnTo>
                    <a:pt x="0" y="902"/>
                  </a:lnTo>
                  <a:lnTo>
                    <a:pt x="0" y="902"/>
                  </a:lnTo>
                  <a:lnTo>
                    <a:pt x="25" y="732"/>
                  </a:lnTo>
                  <a:lnTo>
                    <a:pt x="73" y="561"/>
                  </a:lnTo>
                  <a:lnTo>
                    <a:pt x="146" y="391"/>
                  </a:lnTo>
                  <a:lnTo>
                    <a:pt x="268" y="269"/>
                  </a:lnTo>
                  <a:lnTo>
                    <a:pt x="390" y="147"/>
                  </a:lnTo>
                  <a:lnTo>
                    <a:pt x="560" y="74"/>
                  </a:lnTo>
                  <a:lnTo>
                    <a:pt x="731" y="25"/>
                  </a:lnTo>
                  <a:lnTo>
                    <a:pt x="901" y="1"/>
                  </a:lnTo>
                  <a:lnTo>
                    <a:pt x="901" y="1"/>
                  </a:lnTo>
                  <a:lnTo>
                    <a:pt x="1072" y="25"/>
                  </a:lnTo>
                  <a:lnTo>
                    <a:pt x="1242" y="74"/>
                  </a:lnTo>
                  <a:lnTo>
                    <a:pt x="1413" y="147"/>
                  </a:lnTo>
                  <a:lnTo>
                    <a:pt x="1535" y="269"/>
                  </a:lnTo>
                  <a:lnTo>
                    <a:pt x="1656" y="391"/>
                  </a:lnTo>
                  <a:lnTo>
                    <a:pt x="1729" y="561"/>
                  </a:lnTo>
                  <a:lnTo>
                    <a:pt x="1778" y="732"/>
                  </a:lnTo>
                  <a:lnTo>
                    <a:pt x="1802" y="902"/>
                  </a:lnTo>
                  <a:lnTo>
                    <a:pt x="1802" y="902"/>
                  </a:lnTo>
                  <a:lnTo>
                    <a:pt x="1778" y="1073"/>
                  </a:lnTo>
                  <a:lnTo>
                    <a:pt x="1729" y="1243"/>
                  </a:lnTo>
                  <a:lnTo>
                    <a:pt x="1656" y="1414"/>
                  </a:lnTo>
                  <a:lnTo>
                    <a:pt x="1535" y="1535"/>
                  </a:lnTo>
                  <a:lnTo>
                    <a:pt x="1413" y="1657"/>
                  </a:lnTo>
                  <a:lnTo>
                    <a:pt x="1242" y="1730"/>
                  </a:lnTo>
                  <a:lnTo>
                    <a:pt x="1072" y="1779"/>
                  </a:lnTo>
                  <a:lnTo>
                    <a:pt x="901" y="1803"/>
                  </a:lnTo>
                  <a:lnTo>
                    <a:pt x="901" y="180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5" name="Shape 205"/>
            <p:cNvSpPr/>
            <p:nvPr/>
          </p:nvSpPr>
          <p:spPr>
            <a:xfrm>
              <a:off x="654800" y="244200"/>
              <a:ext cx="25" cy="51175"/>
            </a:xfrm>
            <a:custGeom>
              <a:avLst/>
              <a:gdLst/>
              <a:ahLst/>
              <a:cxnLst/>
              <a:rect l="0" t="0" r="0" b="0"/>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6" name="Shape 206"/>
            <p:cNvSpPr/>
            <p:nvPr/>
          </p:nvSpPr>
          <p:spPr>
            <a:xfrm>
              <a:off x="737600" y="244200"/>
              <a:ext cx="25" cy="51175"/>
            </a:xfrm>
            <a:custGeom>
              <a:avLst/>
              <a:gdLst/>
              <a:ahLst/>
              <a:cxnLst/>
              <a:rect l="0" t="0" r="0" b="0"/>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7" name="Shape 207"/>
            <p:cNvSpPr/>
            <p:nvPr/>
          </p:nvSpPr>
          <p:spPr>
            <a:xfrm>
              <a:off x="820400" y="244200"/>
              <a:ext cx="25" cy="51175"/>
            </a:xfrm>
            <a:custGeom>
              <a:avLst/>
              <a:gdLst/>
              <a:ahLst/>
              <a:cxnLst/>
              <a:rect l="0" t="0" r="0" b="0"/>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8" name="Shape 208"/>
            <p:cNvSpPr/>
            <p:nvPr/>
          </p:nvSpPr>
          <p:spPr>
            <a:xfrm>
              <a:off x="903225" y="244200"/>
              <a:ext cx="25" cy="51175"/>
            </a:xfrm>
            <a:custGeom>
              <a:avLst/>
              <a:gdLst/>
              <a:ahLst/>
              <a:cxnLst/>
              <a:rect l="0" t="0" r="0" b="0"/>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584030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p:nvPr/>
        </p:nvSpPr>
        <p:spPr>
          <a:xfrm>
            <a:off x="2176130" y="0"/>
            <a:ext cx="6804837" cy="5143499"/>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solidFill>
                <a:srgbClr val="3F5378"/>
              </a:solidFill>
              <a:latin typeface="Roboto Condensed"/>
              <a:ea typeface="Roboto Condensed"/>
              <a:cs typeface="Roboto Condensed"/>
              <a:sym typeface="Roboto Condensed"/>
            </a:endParaRPr>
          </a:p>
        </p:txBody>
      </p:sp>
      <p:sp>
        <p:nvSpPr>
          <p:cNvPr id="495" name="Shape 495"/>
          <p:cNvSpPr/>
          <p:nvPr/>
        </p:nvSpPr>
        <p:spPr>
          <a:xfrm>
            <a:off x="2537637" y="535172"/>
            <a:ext cx="6131441" cy="3466213"/>
          </a:xfrm>
          <a:prstGeom prst="rect">
            <a:avLst/>
          </a:prstGeom>
          <a:noFill/>
          <a:ln>
            <a:noFill/>
          </a:ln>
        </p:spPr>
        <p:txBody>
          <a:bodyPr spcFirstLastPara="1" wrap="square" lIns="91425" tIns="91425" rIns="91425" bIns="91425" anchor="ctr" anchorCtr="0">
            <a:noAutofit/>
          </a:bodyPr>
          <a:lstStyle/>
          <a:p>
            <a:pPr lvl="0" algn="just" defTabSz="808038">
              <a:lnSpc>
                <a:spcPct val="150000"/>
              </a:lnSpc>
            </a:pPr>
            <a:endParaRPr lang="ro-RO" sz="1300" dirty="0">
              <a:solidFill>
                <a:srgbClr val="3F5378"/>
              </a:solidFill>
              <a:latin typeface="Roboto Condensed"/>
              <a:ea typeface="Roboto Condensed"/>
              <a:cs typeface="Roboto Condensed"/>
              <a:sym typeface="Roboto Condensed"/>
            </a:endParaRPr>
          </a:p>
        </p:txBody>
      </p:sp>
      <p:sp>
        <p:nvSpPr>
          <p:cNvPr id="496" name="Shape 49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6</a:t>
            </a:fld>
            <a:endParaRPr/>
          </a:p>
        </p:txBody>
      </p:sp>
      <p:sp>
        <p:nvSpPr>
          <p:cNvPr id="497" name="Shape 497"/>
          <p:cNvSpPr txBox="1">
            <a:spLocks noGrp="1"/>
          </p:cNvSpPr>
          <p:nvPr>
            <p:ph type="body" idx="4294967295"/>
          </p:nvPr>
        </p:nvSpPr>
        <p:spPr>
          <a:xfrm>
            <a:off x="163033" y="878062"/>
            <a:ext cx="2127439" cy="665451"/>
          </a:xfrm>
          <a:prstGeom prst="rect">
            <a:avLst/>
          </a:prstGeom>
        </p:spPr>
        <p:txBody>
          <a:bodyPr spcFirstLastPara="1" wrap="square" lIns="91425" tIns="91425" rIns="91425" bIns="91425" anchor="ctr" anchorCtr="0">
            <a:noAutofit/>
          </a:bodyPr>
          <a:lstStyle/>
          <a:p>
            <a:pPr marL="0" lvl="0" indent="0" algn="ctr">
              <a:buNone/>
            </a:pPr>
            <a:r>
              <a:rPr lang="ro-RO" sz="2000" dirty="0"/>
              <a:t>CE SE AFIȘEAZĂ?</a:t>
            </a:r>
          </a:p>
        </p:txBody>
      </p:sp>
      <p:sp>
        <p:nvSpPr>
          <p:cNvPr id="2" name="TextBox 1"/>
          <p:cNvSpPr txBox="1"/>
          <p:nvPr/>
        </p:nvSpPr>
        <p:spPr>
          <a:xfrm>
            <a:off x="2512827" y="266700"/>
            <a:ext cx="6131441" cy="4431983"/>
          </a:xfrm>
          <a:prstGeom prst="rect">
            <a:avLst/>
          </a:prstGeom>
          <a:noFill/>
        </p:spPr>
        <p:txBody>
          <a:bodyPr wrap="square" rtlCol="0">
            <a:spAutoFit/>
          </a:bodyPr>
          <a:lstStyle/>
          <a:p>
            <a:r>
              <a:rPr lang="ro-RO" sz="1800" dirty="0">
                <a:latin typeface="Roboto Condensed" charset="0"/>
                <a:ea typeface="Roboto Condensed" charset="0"/>
              </a:rPr>
              <a:t>- Metodologia de înscriere a copiilor în învățământul primar în vigoare pentru anul școlar 202</a:t>
            </a:r>
            <a:r>
              <a:rPr lang="en-US" sz="1800" dirty="0">
                <a:latin typeface="Roboto Condensed" charset="0"/>
                <a:ea typeface="Roboto Condensed" charset="0"/>
              </a:rPr>
              <a:t>6</a:t>
            </a:r>
            <a:r>
              <a:rPr lang="ro-RO" sz="1800" dirty="0">
                <a:latin typeface="Roboto Condensed" charset="0"/>
                <a:ea typeface="Roboto Condensed" charset="0"/>
              </a:rPr>
              <a:t>-202</a:t>
            </a:r>
            <a:r>
              <a:rPr lang="en-US" sz="1800" dirty="0">
                <a:latin typeface="Roboto Condensed" charset="0"/>
                <a:ea typeface="Roboto Condensed" charset="0"/>
              </a:rPr>
              <a:t>7</a:t>
            </a:r>
            <a:r>
              <a:rPr lang="ro-RO" sz="1800" dirty="0">
                <a:latin typeface="Roboto Condensed" charset="0"/>
                <a:ea typeface="Roboto Condensed" charset="0"/>
              </a:rPr>
              <a:t> și Calendarul înscrierii în învățământul primar pentru anul școlar 202</a:t>
            </a:r>
            <a:r>
              <a:rPr lang="en-US" sz="1800" dirty="0">
                <a:latin typeface="Roboto Condensed" charset="0"/>
                <a:ea typeface="Roboto Condensed" charset="0"/>
              </a:rPr>
              <a:t>6</a:t>
            </a:r>
            <a:r>
              <a:rPr lang="ro-RO" sz="1800" dirty="0">
                <a:latin typeface="Roboto Condensed" charset="0"/>
                <a:ea typeface="Roboto Condensed" charset="0"/>
              </a:rPr>
              <a:t>-202</a:t>
            </a:r>
            <a:r>
              <a:rPr lang="en-US" sz="1800" dirty="0">
                <a:latin typeface="Roboto Condensed" charset="0"/>
                <a:ea typeface="Roboto Condensed" charset="0"/>
              </a:rPr>
              <a:t>7</a:t>
            </a:r>
            <a:r>
              <a:rPr lang="ro-RO" sz="1800" dirty="0">
                <a:latin typeface="Roboto Condensed" charset="0"/>
                <a:ea typeface="Roboto Condensed" charset="0"/>
              </a:rPr>
              <a:t>, aprobat prin OME nr. </a:t>
            </a:r>
            <a:r>
              <a:rPr lang="en-US" sz="1800" dirty="0">
                <a:latin typeface="Roboto Condensed" charset="0"/>
                <a:ea typeface="Roboto Condensed" charset="0"/>
              </a:rPr>
              <a:t>3334</a:t>
            </a:r>
            <a:r>
              <a:rPr lang="ro-RO" sz="1800" dirty="0">
                <a:latin typeface="Roboto Condensed" charset="0"/>
                <a:ea typeface="Roboto Condensed" charset="0"/>
              </a:rPr>
              <a:t>/202</a:t>
            </a:r>
            <a:r>
              <a:rPr lang="en-US" sz="1800" dirty="0">
                <a:latin typeface="Roboto Condensed" charset="0"/>
                <a:ea typeface="Roboto Condensed" charset="0"/>
              </a:rPr>
              <a:t>6</a:t>
            </a:r>
            <a:r>
              <a:rPr lang="ro-RO" sz="1800" dirty="0">
                <a:latin typeface="Roboto Condensed" charset="0"/>
                <a:ea typeface="Roboto Condensed" charset="0"/>
              </a:rPr>
              <a:t>;</a:t>
            </a:r>
          </a:p>
          <a:p>
            <a:r>
              <a:rPr lang="ro-RO" sz="1800" dirty="0">
                <a:latin typeface="Roboto Condensed" charset="0"/>
                <a:ea typeface="Roboto Condensed" charset="0"/>
              </a:rPr>
              <a:t>-Numărul de clase și de locuri aprobate la clasa pregătitoare prin planul de școlarizare;</a:t>
            </a:r>
          </a:p>
          <a:p>
            <a:r>
              <a:rPr lang="ro-RO" sz="1800" dirty="0">
                <a:latin typeface="Roboto Condensed" charset="0"/>
                <a:ea typeface="Roboto Condensed" charset="0"/>
              </a:rPr>
              <a:t>-Străzile și numerele incluse în circumscripția școlară;</a:t>
            </a:r>
          </a:p>
          <a:p>
            <a:r>
              <a:rPr lang="ro-RO" sz="1800" dirty="0">
                <a:latin typeface="Roboto Condensed" charset="0"/>
                <a:ea typeface="Roboto Condensed" charset="0"/>
              </a:rPr>
              <a:t>-Criteriile generale și criteriile specifice  de departajare;</a:t>
            </a:r>
          </a:p>
          <a:p>
            <a:r>
              <a:rPr lang="ro-RO" sz="1800" dirty="0">
                <a:latin typeface="Roboto Condensed" charset="0"/>
                <a:ea typeface="Roboto Condensed" charset="0"/>
              </a:rPr>
              <a:t>-Programul de înscriere și de validare a cererilor, cf. art.13 (6);</a:t>
            </a:r>
          </a:p>
          <a:p>
            <a:r>
              <a:rPr lang="ro-RO" sz="1800" dirty="0">
                <a:latin typeface="Roboto Condensed" charset="0"/>
                <a:ea typeface="Roboto Condensed" charset="0"/>
              </a:rPr>
              <a:t>-Mențiuni privind spațiul în care se desfășoară clasa pregătitoare și fotografii relevante ale acestuia;</a:t>
            </a:r>
          </a:p>
          <a:p>
            <a:r>
              <a:rPr lang="ro-RO" sz="1800" dirty="0">
                <a:latin typeface="Roboto Condensed" charset="0"/>
                <a:ea typeface="Roboto Condensed" charset="0"/>
              </a:rPr>
              <a:t>-Anunțul privind funcționarea TELVERDE- </a:t>
            </a:r>
            <a:r>
              <a:rPr lang="en-US" sz="1800" dirty="0">
                <a:solidFill>
                  <a:schemeClr val="tx1"/>
                </a:solidFill>
                <a:latin typeface="Roboto Condensed" charset="0"/>
                <a:ea typeface="Roboto Condensed" charset="0"/>
              </a:rPr>
              <a:t>0800816021;</a:t>
            </a:r>
            <a:endParaRPr lang="ro-RO" sz="1800" dirty="0">
              <a:solidFill>
                <a:schemeClr val="tx1"/>
              </a:solidFill>
              <a:latin typeface="Roboto Condensed" charset="0"/>
              <a:ea typeface="Roboto Condensed" charset="0"/>
            </a:endParaRPr>
          </a:p>
          <a:p>
            <a:r>
              <a:rPr lang="ro-RO" sz="1800" dirty="0">
                <a:latin typeface="Roboto Condensed" charset="0"/>
                <a:ea typeface="Roboto Condensed" charset="0"/>
              </a:rPr>
              <a:t>-Anunțul privind faptul că aplicația informatică nu permite înscrierea la mai multe unități de învățământ;</a:t>
            </a:r>
            <a:endParaRPr lang="ro-RO" sz="1800" dirty="0">
              <a:solidFill>
                <a:schemeClr val="tx1"/>
              </a:solidFill>
              <a:latin typeface="Roboto Condensed" charset="0"/>
              <a:ea typeface="Roboto Condensed" charset="0"/>
            </a:endParaRPr>
          </a:p>
          <a:p>
            <a:pPr marL="285750" indent="-285750">
              <a:buFontTx/>
              <a:buChar char="-"/>
            </a:pPr>
            <a:endParaRPr lang="ro-RO" sz="1600" dirty="0">
              <a:latin typeface="Roboto Condensed" charset="0"/>
              <a:ea typeface="Roboto Condensed" charset="0"/>
            </a:endParaRPr>
          </a:p>
          <a:p>
            <a:pPr marL="285750" indent="-285750">
              <a:buFontTx/>
              <a:buChar char="-"/>
            </a:pPr>
            <a:endParaRPr lang="ro-R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p:nvPr/>
        </p:nvSpPr>
        <p:spPr>
          <a:xfrm>
            <a:off x="2174468" y="0"/>
            <a:ext cx="6804837" cy="5543550"/>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C7D3E6"/>
          </a:solidFill>
          <a:ln w="9525" cap="flat" cmpd="sng">
            <a:solidFill>
              <a:srgbClr val="92A8C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3F5378"/>
              </a:solidFill>
              <a:latin typeface="Roboto Condensed"/>
              <a:ea typeface="Roboto Condensed"/>
              <a:cs typeface="Roboto Condensed"/>
              <a:sym typeface="Roboto Condensed"/>
            </a:endParaRPr>
          </a:p>
        </p:txBody>
      </p:sp>
      <p:sp>
        <p:nvSpPr>
          <p:cNvPr id="495" name="Shape 495"/>
          <p:cNvSpPr/>
          <p:nvPr/>
        </p:nvSpPr>
        <p:spPr>
          <a:xfrm>
            <a:off x="2537637" y="496186"/>
            <a:ext cx="6131441" cy="3466213"/>
          </a:xfrm>
          <a:prstGeom prst="rect">
            <a:avLst/>
          </a:prstGeom>
          <a:noFill/>
          <a:ln>
            <a:noFill/>
          </a:ln>
        </p:spPr>
        <p:txBody>
          <a:bodyPr spcFirstLastPara="1" wrap="square" lIns="91425" tIns="91425" rIns="91425" bIns="91425" anchor="ctr" anchorCtr="0">
            <a:noAutofit/>
          </a:bodyPr>
          <a:lstStyle/>
          <a:p>
            <a:pPr lvl="0" algn="just" defTabSz="808038">
              <a:lnSpc>
                <a:spcPct val="150000"/>
              </a:lnSpc>
            </a:pPr>
            <a:endParaRPr lang="ro-RO" sz="1300" dirty="0">
              <a:solidFill>
                <a:srgbClr val="3F5378"/>
              </a:solidFill>
              <a:latin typeface="Roboto Condensed"/>
              <a:ea typeface="Roboto Condensed"/>
              <a:cs typeface="Roboto Condensed"/>
              <a:sym typeface="Roboto Condensed"/>
            </a:endParaRPr>
          </a:p>
        </p:txBody>
      </p:sp>
      <p:sp>
        <p:nvSpPr>
          <p:cNvPr id="496" name="Shape 49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7</a:t>
            </a:fld>
            <a:endParaRPr/>
          </a:p>
        </p:txBody>
      </p:sp>
      <p:sp>
        <p:nvSpPr>
          <p:cNvPr id="497" name="Shape 497"/>
          <p:cNvSpPr txBox="1">
            <a:spLocks noGrp="1"/>
          </p:cNvSpPr>
          <p:nvPr>
            <p:ph type="body" idx="4294967295"/>
          </p:nvPr>
        </p:nvSpPr>
        <p:spPr>
          <a:xfrm>
            <a:off x="163033" y="878062"/>
            <a:ext cx="2127439" cy="665451"/>
          </a:xfrm>
          <a:prstGeom prst="rect">
            <a:avLst/>
          </a:prstGeom>
        </p:spPr>
        <p:txBody>
          <a:bodyPr spcFirstLastPara="1" wrap="square" lIns="91425" tIns="91425" rIns="91425" bIns="91425" anchor="ctr" anchorCtr="0">
            <a:noAutofit/>
          </a:bodyPr>
          <a:lstStyle/>
          <a:p>
            <a:pPr marL="0" lvl="0" indent="0" algn="ctr">
              <a:buNone/>
            </a:pPr>
            <a:r>
              <a:rPr lang="ro-RO" sz="2000" dirty="0"/>
              <a:t>CE SE AFIȘEAZĂ?</a:t>
            </a:r>
          </a:p>
        </p:txBody>
      </p:sp>
      <p:sp>
        <p:nvSpPr>
          <p:cNvPr id="2" name="TextBox 1"/>
          <p:cNvSpPr txBox="1"/>
          <p:nvPr/>
        </p:nvSpPr>
        <p:spPr>
          <a:xfrm>
            <a:off x="2609850" y="400050"/>
            <a:ext cx="5934075" cy="4524315"/>
          </a:xfrm>
          <a:prstGeom prst="rect">
            <a:avLst/>
          </a:prstGeom>
          <a:noFill/>
        </p:spPr>
        <p:txBody>
          <a:bodyPr wrap="square" rtlCol="0">
            <a:spAutoFit/>
          </a:bodyPr>
          <a:lstStyle/>
          <a:p>
            <a:r>
              <a:rPr lang="ro-RO" sz="1800" dirty="0">
                <a:latin typeface="Roboto Condensed" charset="0"/>
                <a:ea typeface="Roboto Condensed" charset="0"/>
              </a:rPr>
              <a:t>-Anunțul prin care, cf. art.13 (9) din metodologie, ordinea prin care se realizează programarea telefonică nu presupune crearea unei liste de preînscriere și/sau acordarea unei priorități la înscriere;</a:t>
            </a:r>
          </a:p>
          <a:p>
            <a:r>
              <a:rPr lang="ro-RO" sz="1800" dirty="0">
                <a:latin typeface="Roboto Condensed" charset="0"/>
                <a:ea typeface="Roboto Condensed" charset="0"/>
              </a:rPr>
              <a:t>-Documentele necesare pentru înscrierea în învățământul primar;</a:t>
            </a:r>
          </a:p>
          <a:p>
            <a:r>
              <a:rPr lang="ro-RO" sz="1800" dirty="0">
                <a:latin typeface="Roboto Condensed" charset="0"/>
                <a:ea typeface="Roboto Condensed" charset="0"/>
              </a:rPr>
              <a:t>-L</a:t>
            </a:r>
            <a:r>
              <a:rPr lang="vi-VN" sz="1800" dirty="0">
                <a:latin typeface="Roboto Condensed" charset="0"/>
                <a:ea typeface="Roboto Condensed" charset="0"/>
              </a:rPr>
              <a:t>ista documentelor doveditoare pe care părintele trebuie să le depună în momentul completării/validării cererii-tip de înscriere pentru criteriile specifice de departajare</a:t>
            </a:r>
            <a:endParaRPr lang="ro-RO" sz="1800" dirty="0">
              <a:latin typeface="Roboto Condensed" charset="0"/>
              <a:ea typeface="Roboto Condensed" charset="0"/>
            </a:endParaRPr>
          </a:p>
          <a:p>
            <a:r>
              <a:rPr lang="ro-RO" sz="1800" dirty="0">
                <a:latin typeface="Roboto Condensed" charset="0"/>
                <a:ea typeface="Roboto Condensed" charset="0"/>
              </a:rPr>
              <a:t>-Informații privind programul ,,Școală după școală”, după caz;</a:t>
            </a:r>
          </a:p>
          <a:p>
            <a:r>
              <a:rPr lang="ro-RO" sz="1800" dirty="0">
                <a:latin typeface="Roboto Condensed" charset="0"/>
                <a:ea typeface="Roboto Condensed" charset="0"/>
              </a:rPr>
              <a:t>-Numărul de telefon al unității de învățământ la care se pot obține informații privind înscrierea în învățământul primar;</a:t>
            </a:r>
          </a:p>
          <a:p>
            <a:r>
              <a:rPr lang="ro-RO" sz="1800" dirty="0">
                <a:latin typeface="Roboto Condensed" charset="0"/>
                <a:ea typeface="Roboto Condensed" charset="0"/>
              </a:rPr>
              <a:t>-Anunțul privind respectarea art.49 din metodologie:  ,,Prezentarea de înscrisuri false la înscrierea în clasa pregătitoare se pedepsește conform legii și atrage pierderea locului obținut prin fraudă.”</a:t>
            </a:r>
          </a:p>
        </p:txBody>
      </p:sp>
    </p:spTree>
    <p:extLst>
      <p:ext uri="{BB962C8B-B14F-4D97-AF65-F5344CB8AC3E}">
        <p14:creationId xmlns:p14="http://schemas.microsoft.com/office/powerpoint/2010/main" val="3464543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grpSp>
        <p:nvGrpSpPr>
          <p:cNvPr id="376" name="Shape 376"/>
          <p:cNvGrpSpPr/>
          <p:nvPr/>
        </p:nvGrpSpPr>
        <p:grpSpPr>
          <a:xfrm>
            <a:off x="765922" y="257139"/>
            <a:ext cx="7223010" cy="1323262"/>
            <a:chOff x="185742" y="1287960"/>
            <a:chExt cx="8044527" cy="2067200"/>
          </a:xfrm>
        </p:grpSpPr>
        <p:sp>
          <p:nvSpPr>
            <p:cNvPr id="377" name="Shape 377"/>
            <p:cNvSpPr/>
            <p:nvPr/>
          </p:nvSpPr>
          <p:spPr>
            <a:xfrm>
              <a:off x="6978450" y="1287960"/>
              <a:ext cx="1243800" cy="414300"/>
            </a:xfrm>
            <a:prstGeom prst="triangle">
              <a:avLst>
                <a:gd name="adj" fmla="val 0"/>
              </a:avLst>
            </a:prstGeom>
            <a:solidFill>
              <a:srgbClr val="92A8C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78" name="Shape 378"/>
            <p:cNvSpPr/>
            <p:nvPr/>
          </p:nvSpPr>
          <p:spPr>
            <a:xfrm rot="10800000" flipH="1">
              <a:off x="1423250" y="1697050"/>
              <a:ext cx="5566500" cy="12438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79" name="Shape 379"/>
            <p:cNvSpPr/>
            <p:nvPr/>
          </p:nvSpPr>
          <p:spPr>
            <a:xfrm rot="10800000" flipH="1">
              <a:off x="6986470"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80" name="Shape 380"/>
            <p:cNvSpPr/>
            <p:nvPr/>
          </p:nvSpPr>
          <p:spPr>
            <a:xfrm flipH="1">
              <a:off x="185742"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81" name="Shape 381"/>
            <p:cNvSpPr/>
            <p:nvPr/>
          </p:nvSpPr>
          <p:spPr>
            <a:xfrm rot="10800000">
              <a:off x="185748" y="2940860"/>
              <a:ext cx="1243800" cy="414300"/>
            </a:xfrm>
            <a:prstGeom prst="triangle">
              <a:avLst>
                <a:gd name="adj" fmla="val 0"/>
              </a:avLst>
            </a:prstGeom>
            <a:solidFill>
              <a:srgbClr val="92A8C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sp>
        <p:nvSpPr>
          <p:cNvPr id="382" name="Shape 382"/>
          <p:cNvSpPr txBox="1">
            <a:spLocks noGrp="1"/>
          </p:cNvSpPr>
          <p:nvPr>
            <p:ph type="ctrTitle" idx="4294967295"/>
          </p:nvPr>
        </p:nvSpPr>
        <p:spPr>
          <a:xfrm>
            <a:off x="765926" y="354902"/>
            <a:ext cx="8039100" cy="1225500"/>
          </a:xfrm>
          <a:prstGeom prst="rect">
            <a:avLst/>
          </a:prstGeom>
        </p:spPr>
        <p:txBody>
          <a:bodyPr spcFirstLastPara="1" wrap="square" lIns="91425" tIns="91425" rIns="91425" bIns="91425" anchor="ctr" anchorCtr="0">
            <a:noAutofit/>
          </a:bodyPr>
          <a:lstStyle/>
          <a:p>
            <a:pPr lvl="0" algn="ctr"/>
            <a:r>
              <a:rPr lang="ro-RO" sz="2800" dirty="0">
                <a:solidFill>
                  <a:srgbClr val="3F5378"/>
                </a:solidFill>
              </a:rPr>
              <a:t>ÎNVĂȚĂMÂNTUL CU PREDARE ÎN LIMBILE MINORITĂȚILOR NAȚIONALE</a:t>
            </a:r>
            <a:endParaRPr sz="2800" dirty="0">
              <a:solidFill>
                <a:srgbClr val="3F5378"/>
              </a:solidFill>
            </a:endParaRPr>
          </a:p>
        </p:txBody>
      </p:sp>
      <p:sp>
        <p:nvSpPr>
          <p:cNvPr id="384" name="Shape 38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8</a:t>
            </a:fld>
            <a:endParaRPr/>
          </a:p>
        </p:txBody>
      </p:sp>
      <p:sp>
        <p:nvSpPr>
          <p:cNvPr id="3" name="TextBox 2"/>
          <p:cNvSpPr txBox="1"/>
          <p:nvPr/>
        </p:nvSpPr>
        <p:spPr>
          <a:xfrm>
            <a:off x="514350" y="2181225"/>
            <a:ext cx="8315325" cy="2862322"/>
          </a:xfrm>
          <a:prstGeom prst="rect">
            <a:avLst/>
          </a:prstGeom>
          <a:noFill/>
        </p:spPr>
        <p:txBody>
          <a:bodyPr wrap="square" rtlCol="0">
            <a:spAutoFit/>
          </a:bodyPr>
          <a:lstStyle/>
          <a:p>
            <a:r>
              <a:rPr lang="ro-RO" sz="2000" dirty="0">
                <a:latin typeface="Roboto Condensed" charset="0"/>
                <a:ea typeface="Roboto Condensed" charset="0"/>
              </a:rPr>
              <a:t>-Înscrierea în clasa pregătitoare se face în prima etapă;</a:t>
            </a:r>
          </a:p>
          <a:p>
            <a:r>
              <a:rPr lang="ro-RO" sz="2000" dirty="0">
                <a:latin typeface="Roboto Condensed" charset="0"/>
                <a:ea typeface="Roboto Condensed" charset="0"/>
              </a:rPr>
              <a:t>-Se poate stabili un criteriu specific de departajare privind cunoașterea limbii de predare a minorității naționale respective, acesta putând fi aplicat înaintea criteriilor generale dedepartajare;</a:t>
            </a:r>
            <a:endParaRPr lang="en-US" sz="2000" dirty="0">
              <a:latin typeface="Roboto Condensed" charset="0"/>
              <a:ea typeface="Roboto Condensed" charset="0"/>
            </a:endParaRPr>
          </a:p>
          <a:p>
            <a:r>
              <a:rPr lang="vi-VN" sz="2000" dirty="0">
                <a:solidFill>
                  <a:schemeClr val="tx1"/>
                </a:solidFill>
                <a:latin typeface="Roboto Condensed" charset="0"/>
                <a:ea typeface="Roboto Condensed" charset="0"/>
              </a:rPr>
              <a:t>Unitățile de învățământ cu predare în limbile minorităților naționale pot organiza testări ale nivelului cunoașterii limbii de predare, în cazul în care numărul candidaților la înscrierea în clasa pregătitoare depășește numărul de locuri.</a:t>
            </a:r>
            <a:endParaRPr lang="ro-RO" sz="2000" dirty="0">
              <a:solidFill>
                <a:schemeClr val="tx1"/>
              </a:solidFill>
              <a:latin typeface="Roboto Condensed" charset="0"/>
              <a:ea typeface="Roboto Condensed" charset="0"/>
            </a:endParaRPr>
          </a:p>
          <a:p>
            <a:r>
              <a:rPr lang="ro-RO" sz="2000" dirty="0">
                <a:latin typeface="Roboto Condensed" charset="0"/>
                <a:ea typeface="Roboto Condensed" charset="0"/>
              </a:rPr>
              <a:t>-Pentru verificarea cunoașterii limbii unei minorități naționale, unitățile de învățământ pot organiza examene specifice, pe baza unei proceduri proprii.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grpSp>
        <p:nvGrpSpPr>
          <p:cNvPr id="376" name="Shape 376"/>
          <p:cNvGrpSpPr/>
          <p:nvPr/>
        </p:nvGrpSpPr>
        <p:grpSpPr>
          <a:xfrm>
            <a:off x="765922" y="257139"/>
            <a:ext cx="7223010" cy="1323262"/>
            <a:chOff x="185742" y="1287960"/>
            <a:chExt cx="8044527" cy="2067200"/>
          </a:xfrm>
        </p:grpSpPr>
        <p:sp>
          <p:nvSpPr>
            <p:cNvPr id="377" name="Shape 377"/>
            <p:cNvSpPr/>
            <p:nvPr/>
          </p:nvSpPr>
          <p:spPr>
            <a:xfrm>
              <a:off x="6978450" y="1287960"/>
              <a:ext cx="1243800" cy="414300"/>
            </a:xfrm>
            <a:prstGeom prst="triangle">
              <a:avLst>
                <a:gd name="adj" fmla="val 0"/>
              </a:avLst>
            </a:prstGeom>
            <a:solidFill>
              <a:srgbClr val="92A8C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78" name="Shape 378"/>
            <p:cNvSpPr/>
            <p:nvPr/>
          </p:nvSpPr>
          <p:spPr>
            <a:xfrm rot="10800000" flipH="1">
              <a:off x="1423250" y="1697050"/>
              <a:ext cx="5566500" cy="12438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79" name="Shape 379"/>
            <p:cNvSpPr/>
            <p:nvPr/>
          </p:nvSpPr>
          <p:spPr>
            <a:xfrm rot="10800000" flipH="1">
              <a:off x="6986470"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80" name="Shape 380"/>
            <p:cNvSpPr/>
            <p:nvPr/>
          </p:nvSpPr>
          <p:spPr>
            <a:xfrm flipH="1">
              <a:off x="185742"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81" name="Shape 381"/>
            <p:cNvSpPr/>
            <p:nvPr/>
          </p:nvSpPr>
          <p:spPr>
            <a:xfrm rot="10800000">
              <a:off x="185748" y="2940860"/>
              <a:ext cx="1243800" cy="414300"/>
            </a:xfrm>
            <a:prstGeom prst="triangle">
              <a:avLst>
                <a:gd name="adj" fmla="val 0"/>
              </a:avLst>
            </a:prstGeom>
            <a:solidFill>
              <a:srgbClr val="92A8C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sp>
        <p:nvSpPr>
          <p:cNvPr id="382" name="Shape 382"/>
          <p:cNvSpPr txBox="1">
            <a:spLocks noGrp="1"/>
          </p:cNvSpPr>
          <p:nvPr>
            <p:ph type="ctrTitle" idx="4294967295"/>
          </p:nvPr>
        </p:nvSpPr>
        <p:spPr>
          <a:xfrm>
            <a:off x="765926" y="354902"/>
            <a:ext cx="8039100" cy="1225500"/>
          </a:xfrm>
          <a:prstGeom prst="rect">
            <a:avLst/>
          </a:prstGeom>
        </p:spPr>
        <p:txBody>
          <a:bodyPr spcFirstLastPara="1" wrap="square" lIns="91425" tIns="91425" rIns="91425" bIns="91425" anchor="ctr" anchorCtr="0">
            <a:noAutofit/>
          </a:bodyPr>
          <a:lstStyle/>
          <a:p>
            <a:pPr lvl="0" algn="ctr"/>
            <a:r>
              <a:rPr lang="ro-RO" sz="2800" dirty="0">
                <a:solidFill>
                  <a:srgbClr val="3F5378"/>
                </a:solidFill>
              </a:rPr>
              <a:t>UNITĂȚILE DE ÎNVĂȚĂMÂNT CU PROGRAM INTEGRAT DE ARTĂ ȘI SPORTIV</a:t>
            </a:r>
            <a:endParaRPr sz="2800" dirty="0">
              <a:solidFill>
                <a:srgbClr val="3F5378"/>
              </a:solidFill>
            </a:endParaRPr>
          </a:p>
        </p:txBody>
      </p:sp>
      <p:sp>
        <p:nvSpPr>
          <p:cNvPr id="384" name="Shape 38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9</a:t>
            </a:fld>
            <a:endParaRPr/>
          </a:p>
        </p:txBody>
      </p:sp>
      <p:sp>
        <p:nvSpPr>
          <p:cNvPr id="3" name="TextBox 2"/>
          <p:cNvSpPr txBox="1"/>
          <p:nvPr/>
        </p:nvSpPr>
        <p:spPr>
          <a:xfrm>
            <a:off x="514349" y="1685925"/>
            <a:ext cx="8315325" cy="2862322"/>
          </a:xfrm>
          <a:prstGeom prst="rect">
            <a:avLst/>
          </a:prstGeom>
          <a:noFill/>
        </p:spPr>
        <p:txBody>
          <a:bodyPr wrap="square" rtlCol="0">
            <a:spAutoFit/>
          </a:bodyPr>
          <a:lstStyle/>
          <a:p>
            <a:r>
              <a:rPr lang="ro-RO" sz="2000" dirty="0">
                <a:latin typeface="Roboto Condensed" charset="0"/>
                <a:ea typeface="Roboto Condensed" charset="0"/>
              </a:rPr>
              <a:t>-Înscrierea în clasa pregătitoare se face în prima etapă de înscriere;</a:t>
            </a:r>
          </a:p>
          <a:p>
            <a:r>
              <a:rPr lang="ro-RO" sz="2000" dirty="0">
                <a:latin typeface="Roboto Condensed" charset="0"/>
                <a:ea typeface="Roboto Condensed" charset="0"/>
              </a:rPr>
              <a:t>-Programul integrat de artă sau sportiv se organizează începând cu clasa I;</a:t>
            </a:r>
          </a:p>
          <a:p>
            <a:r>
              <a:rPr lang="ro-RO" sz="2000" dirty="0">
                <a:latin typeface="Roboto Condensed" charset="0"/>
                <a:ea typeface="Roboto Condensed" charset="0"/>
              </a:rPr>
              <a:t>-Înainte de înscrierea la clasa pregătitoare se poate organiza testarea aptitudinilor copiilor care ar putea parcurge, începând cu clasa I, programul integrat de artă sau sportiv;</a:t>
            </a:r>
          </a:p>
          <a:p>
            <a:r>
              <a:rPr lang="ro-RO" sz="2000" dirty="0">
                <a:latin typeface="Roboto Condensed" charset="0"/>
                <a:ea typeface="Roboto Condensed" charset="0"/>
              </a:rPr>
              <a:t>-Copiii care nu promovează testele de aptitudini pot fi înscriși în clasa pregătitoare în unitatea de învățământ respectivă, putând participa la o nouă testare după terminarea clasei pregătitoare, după caz, în limita locurilor disponibile.</a:t>
            </a:r>
          </a:p>
        </p:txBody>
      </p:sp>
    </p:spTree>
    <p:extLst>
      <p:ext uri="{BB962C8B-B14F-4D97-AF65-F5344CB8AC3E}">
        <p14:creationId xmlns:p14="http://schemas.microsoft.com/office/powerpoint/2010/main" val="1593308352"/>
      </p:ext>
    </p:extLst>
  </p:cSld>
  <p:clrMapOvr>
    <a:masterClrMapping/>
  </p:clrMapOvr>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4624</TotalTime>
  <Words>1960</Words>
  <Application>Microsoft Office PowerPoint</Application>
  <PresentationFormat>On-screen Show (16:9)</PresentationFormat>
  <Paragraphs>156</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Roboto Condensed</vt:lpstr>
      <vt:lpstr>Arial</vt:lpstr>
      <vt:lpstr>Roboto Condensed Light</vt:lpstr>
      <vt:lpstr>Arvo</vt:lpstr>
      <vt:lpstr>Wingdings</vt:lpstr>
      <vt:lpstr>Salerio template</vt:lpstr>
      <vt:lpstr>ÎNSCRIEREA COPIILOR ÎN CLASA PREGĂTITOARE ANUL ȘCOLAR 2026-2027</vt:lpstr>
      <vt:lpstr>PowerPoint Presentation</vt:lpstr>
      <vt:lpstr>        COORDONARE ȘI APLICARE</vt:lpstr>
      <vt:lpstr>CRITERII GENERALE DE DEPARTAJARE</vt:lpstr>
      <vt:lpstr>CRITERII SPECIFICE DE DEPARTAJARE</vt:lpstr>
      <vt:lpstr>PowerPoint Presentation</vt:lpstr>
      <vt:lpstr>PowerPoint Presentation</vt:lpstr>
      <vt:lpstr>ÎNVĂȚĂMÂNTUL CU PREDARE ÎN LIMBILE MINORITĂȚILOR NAȚIONALE</vt:lpstr>
      <vt:lpstr>UNITĂȚILE DE ÎNVĂȚĂMÂNT CU PROGRAM INTEGRAT DE ARTĂ ȘI SPORTIV</vt:lpstr>
      <vt:lpstr>IMPORTANT</vt:lpstr>
      <vt:lpstr>CINE?</vt:lpstr>
      <vt:lpstr>ACTE NECESARE ÎNSCRIERII</vt:lpstr>
      <vt:lpstr>ACTE NECESARE ÎNSCRIERII</vt:lpstr>
      <vt:lpstr>Pentru programare la CMBRAE: Tel. 0212323071</vt:lpstr>
      <vt:lpstr>ȘCOALA GIMNAZIALĂ „JOSE MARTI”, Sector 2</vt:lpstr>
      <vt:lpstr>     ÎNSCRIEREA</vt:lpstr>
      <vt:lpstr>ÎNSCRIEREA</vt:lpstr>
      <vt:lpstr>CONSTITUIREA FORMAȚIUNILOR DE ELEVI ÎN CLASA PREGĂTITOARE</vt:lpstr>
      <vt:lpstr>SITUAȚIILE EXCEPȚIONALE</vt:lpstr>
      <vt:lpstr>PowerPoint Presentation</vt:lpstr>
      <vt:lpstr>Elevi cu 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EVALUAREA NAŢIONALĂ a elevilor de clasa a VIII-a</dc:title>
  <dc:creator>Jean</dc:creator>
  <cp:lastModifiedBy>ISMB SECTOR 6</cp:lastModifiedBy>
  <cp:revision>221</cp:revision>
  <cp:lastPrinted>2026-03-19T08:27:02Z</cp:lastPrinted>
  <dcterms:modified xsi:type="dcterms:W3CDTF">2026-03-19T08:27:30Z</dcterms:modified>
</cp:coreProperties>
</file>